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6" r:id="rId6"/>
  </p:sldMasterIdLst>
  <p:notesMasterIdLst>
    <p:notesMasterId r:id="rId40"/>
  </p:notesMasterIdLst>
  <p:sldIdLst>
    <p:sldId id="333" r:id="rId7"/>
    <p:sldId id="2144446138" r:id="rId8"/>
    <p:sldId id="2147198217" r:id="rId9"/>
    <p:sldId id="2144446325" r:id="rId10"/>
    <p:sldId id="2144446295" r:id="rId11"/>
    <p:sldId id="2147198177" r:id="rId12"/>
    <p:sldId id="2147198221" r:id="rId13"/>
    <p:sldId id="393" r:id="rId14"/>
    <p:sldId id="423" r:id="rId15"/>
    <p:sldId id="2147198145" r:id="rId16"/>
    <p:sldId id="2144446332" r:id="rId17"/>
    <p:sldId id="2144446131" r:id="rId18"/>
    <p:sldId id="273" r:id="rId19"/>
    <p:sldId id="2144446220" r:id="rId20"/>
    <p:sldId id="2147198156" r:id="rId21"/>
    <p:sldId id="2147198157" r:id="rId22"/>
    <p:sldId id="2147198219" r:id="rId23"/>
    <p:sldId id="2147198210" r:id="rId24"/>
    <p:sldId id="2144446333" r:id="rId25"/>
    <p:sldId id="414" r:id="rId26"/>
    <p:sldId id="2147198214" r:id="rId27"/>
    <p:sldId id="2147198182" r:id="rId28"/>
    <p:sldId id="2147198207" r:id="rId29"/>
    <p:sldId id="421" r:id="rId30"/>
    <p:sldId id="2147198166" r:id="rId31"/>
    <p:sldId id="2144446151" r:id="rId32"/>
    <p:sldId id="2144446256" r:id="rId33"/>
    <p:sldId id="2147198143" r:id="rId34"/>
    <p:sldId id="2147198167" r:id="rId35"/>
    <p:sldId id="2147198220" r:id="rId36"/>
    <p:sldId id="2147198168" r:id="rId37"/>
    <p:sldId id="2147198170" r:id="rId38"/>
    <p:sldId id="214719816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CF4A84-21C4-80B0-C254-1F2C687041B2}" name="Mylene Pacot" initials="MP" userId="S::Mylene.Pacot@ipsos.com::ba15a1ba-dd1d-4c94-8ef9-f70811b61d9a" providerId="AD"/>
  <p188:author id="{B8C945CC-4E8E-2A2F-C731-A7CA3914EBD7}" name="Tomos Watts" initials="TW" userId="S::tomos.watts@SPORTENGLAND.ORG::2d943f29-e0b3-48b0-9233-24aa183141a9" providerId="AD"/>
  <p188:author id="{DD3920E2-6896-6336-B007-91A016A5C7FD}" name="Jo Lea" initials="JL" userId="S::jo.lea@SPORTENGLAND.ORG::f8a474af-7b9e-4e22-bfa5-76f2a3d34be0" providerId="AD"/>
  <p188:author id="{73A8C4F0-3AA2-8182-2B29-219171BB48FA}" name="Molly Dawson" initials="" userId="S::Molly.Dawson@ipsos.com::f9f1830d-074d-452e-8e8f-c0b7e9a5a2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00"/>
    <a:srgbClr val="000000"/>
    <a:srgbClr val="002700"/>
    <a:srgbClr val="004069"/>
    <a:srgbClr val="0072D6"/>
    <a:srgbClr val="CDE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03" d="100"/>
          <a:sy n="103"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7869520214512"/>
          <c:y val="7.8092047526075972E-2"/>
          <c:w val="0.61371133682954393"/>
          <c:h val="0.79681179993045403"/>
        </c:manualLayout>
      </c:layout>
      <c:pieChart>
        <c:varyColors val="1"/>
        <c:ser>
          <c:idx val="0"/>
          <c:order val="0"/>
          <c:tx>
            <c:strRef>
              <c:f>Sheet1!$B$1</c:f>
              <c:strCache>
                <c:ptCount val="1"/>
                <c:pt idx="0">
                  <c:v>%</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1B-4D81-8DD7-90EACA1B16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1B-4D81-8DD7-90EACA1B16F1}"/>
              </c:ext>
            </c:extLst>
          </c:dPt>
          <c:dLbls>
            <c:dLbl>
              <c:idx val="0"/>
              <c:tx>
                <c:rich>
                  <a:bodyPr/>
                  <a:lstStyle/>
                  <a:p>
                    <a:fld id="{DE3B50A7-4AF9-4355-96A6-FDBD8F25A61C}"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1B-4D81-8DD7-90EACA1B16F1}"/>
                </c:ext>
              </c:extLst>
            </c:dLbl>
            <c:dLbl>
              <c:idx val="1"/>
              <c:tx>
                <c:rich>
                  <a:bodyPr/>
                  <a:lstStyle/>
                  <a:p>
                    <a:fld id="{7F9D83D2-B580-4397-9686-FBF091BCF8FE}"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1B-4D81-8DD7-90EACA1B16F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Provided evidence</c:v>
                </c:pt>
                <c:pt idx="1">
                  <c:v>Did not provide evidence</c:v>
                </c:pt>
              </c:strCache>
            </c:strRef>
          </c:cat>
          <c:val>
            <c:numRef>
              <c:f>Sheet1!$B$2:$B$3</c:f>
              <c:numCache>
                <c:formatCode>General</c:formatCode>
                <c:ptCount val="2"/>
                <c:pt idx="0">
                  <c:v>96</c:v>
                </c:pt>
                <c:pt idx="1">
                  <c:v>4</c:v>
                </c:pt>
              </c:numCache>
            </c:numRef>
          </c:val>
          <c:extLst>
            <c:ext xmlns:c16="http://schemas.microsoft.com/office/drawing/2014/chart" uri="{C3380CC4-5D6E-409C-BE32-E72D297353CC}">
              <c16:uniqueId val="{00000004-421B-4D81-8DD7-90EACA1B16F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legendEntry>
      <c:layout>
        <c:manualLayout>
          <c:xMode val="edge"/>
          <c:yMode val="edge"/>
          <c:x val="2.204253221904711E-3"/>
          <c:y val="0.8458661726927984"/>
          <c:w val="0.99779574677809524"/>
          <c:h val="0.143404523304213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r>
              <a:rPr lang="en-GB" sz="1100"/>
              <a:t>Evidence of progress across SPs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title>
    <c:autoTitleDeleted val="0"/>
    <c:plotArea>
      <c:layout>
        <c:manualLayout>
          <c:layoutTarget val="inner"/>
          <c:xMode val="edge"/>
          <c:yMode val="edge"/>
          <c:x val="0.17809645087739079"/>
          <c:y val="0.16094692553353274"/>
          <c:w val="0.77443375886225474"/>
          <c:h val="0.71244149304675486"/>
        </c:manualLayout>
      </c:layout>
      <c:barChart>
        <c:barDir val="bar"/>
        <c:grouping val="percentStacked"/>
        <c:varyColors val="0"/>
        <c:ser>
          <c:idx val="0"/>
          <c:order val="0"/>
          <c:tx>
            <c:strRef>
              <c:f>Sheet1!$B$1</c:f>
              <c:strCache>
                <c:ptCount val="1"/>
                <c:pt idx="0">
                  <c:v>Significant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36-months</c:v>
                </c:pt>
                <c:pt idx="1">
                  <c:v>42-months</c:v>
                </c:pt>
              </c:strCache>
            </c:strRef>
          </c:cat>
          <c:val>
            <c:numRef>
              <c:f>Sheet1!$B$2:$B$3</c:f>
              <c:numCache>
                <c:formatCode>0%</c:formatCode>
                <c:ptCount val="2"/>
                <c:pt idx="0">
                  <c:v>0.49</c:v>
                </c:pt>
                <c:pt idx="1">
                  <c:v>0.72</c:v>
                </c:pt>
              </c:numCache>
            </c:numRef>
          </c:val>
          <c:extLst>
            <c:ext xmlns:c16="http://schemas.microsoft.com/office/drawing/2014/chart" uri="{C3380CC4-5D6E-409C-BE32-E72D297353CC}">
              <c16:uniqueId val="{00000000-83EC-4173-9690-5459B249D908}"/>
            </c:ext>
          </c:extLst>
        </c:ser>
        <c:ser>
          <c:idx val="1"/>
          <c:order val="1"/>
          <c:tx>
            <c:strRef>
              <c:f>Sheet1!$C$1</c:f>
              <c:strCache>
                <c:ptCount val="1"/>
                <c:pt idx="0">
                  <c:v>Some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36-months</c:v>
                </c:pt>
                <c:pt idx="1">
                  <c:v>42-months</c:v>
                </c:pt>
              </c:strCache>
            </c:strRef>
          </c:cat>
          <c:val>
            <c:numRef>
              <c:f>Sheet1!$C$2:$C$3</c:f>
              <c:numCache>
                <c:formatCode>0%</c:formatCode>
                <c:ptCount val="2"/>
                <c:pt idx="0">
                  <c:v>0.46</c:v>
                </c:pt>
                <c:pt idx="1">
                  <c:v>0.26</c:v>
                </c:pt>
              </c:numCache>
            </c:numRef>
          </c:val>
          <c:extLst>
            <c:ext xmlns:c16="http://schemas.microsoft.com/office/drawing/2014/chart" uri="{C3380CC4-5D6E-409C-BE32-E72D297353CC}">
              <c16:uniqueId val="{00000001-83EC-4173-9690-5459B249D908}"/>
            </c:ext>
          </c:extLst>
        </c:ser>
        <c:ser>
          <c:idx val="2"/>
          <c:order val="2"/>
          <c:tx>
            <c:strRef>
              <c:f>Sheet1!$D$1</c:f>
              <c:strCache>
                <c:ptCount val="1"/>
                <c:pt idx="0">
                  <c:v>Limited</c:v>
                </c:pt>
              </c:strCache>
            </c:strRef>
          </c:tx>
          <c:spPr>
            <a:solidFill>
              <a:schemeClr val="accent3"/>
            </a:solidFill>
            <a:ln>
              <a:noFill/>
            </a:ln>
            <a:effectLst/>
          </c:spPr>
          <c:invertIfNegative val="0"/>
          <c:dLbls>
            <c:dLbl>
              <c:idx val="0"/>
              <c:layout>
                <c:manualLayout>
                  <c:x val="0.11932465542368761"/>
                  <c:y val="7.9433408378097835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C-4173-9690-5459B249D908}"/>
                </c:ext>
              </c:extLst>
            </c:dLbl>
            <c:dLbl>
              <c:idx val="1"/>
              <c:layout>
                <c:manualLayout>
                  <c:x val="0.12607888120238692"/>
                  <c:y val="1.985835209452448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EC-4173-9690-5459B249D90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36-months</c:v>
                </c:pt>
                <c:pt idx="1">
                  <c:v>42-months</c:v>
                </c:pt>
              </c:strCache>
            </c:strRef>
          </c:cat>
          <c:val>
            <c:numRef>
              <c:f>Sheet1!$D$2:$D$3</c:f>
              <c:numCache>
                <c:formatCode>0%</c:formatCode>
                <c:ptCount val="2"/>
                <c:pt idx="0">
                  <c:v>0.06</c:v>
                </c:pt>
                <c:pt idx="1">
                  <c:v>0.02</c:v>
                </c:pt>
              </c:numCache>
            </c:numRef>
          </c:val>
          <c:extLst>
            <c:ext xmlns:c16="http://schemas.microsoft.com/office/drawing/2014/chart" uri="{C3380CC4-5D6E-409C-BE32-E72D297353CC}">
              <c16:uniqueId val="{00000002-83EC-4173-9690-5459B249D908}"/>
            </c:ext>
          </c:extLst>
        </c:ser>
        <c:dLbls>
          <c:dLblPos val="ctr"/>
          <c:showLegendKey val="0"/>
          <c:showVal val="1"/>
          <c:showCatName val="0"/>
          <c:showSerName val="0"/>
          <c:showPercent val="0"/>
          <c:showBubbleSize val="0"/>
        </c:dLbls>
        <c:gapWidth val="150"/>
        <c:overlap val="100"/>
        <c:axId val="201892560"/>
        <c:axId val="201893520"/>
      </c:barChart>
      <c:catAx>
        <c:axId val="20189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crossAx val="201893520"/>
        <c:crosses val="autoZero"/>
        <c:auto val="1"/>
        <c:lblAlgn val="ctr"/>
        <c:lblOffset val="100"/>
        <c:noMultiLvlLbl val="0"/>
      </c:catAx>
      <c:valAx>
        <c:axId val="201893520"/>
        <c:scaling>
          <c:orientation val="minMax"/>
          <c:max val="1"/>
        </c:scaling>
        <c:delete val="1"/>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r>
                  <a:rPr lang="en-GB" dirty="0"/>
                  <a:t>% of System Partners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title>
        <c:numFmt formatCode="0%" sourceLinked="1"/>
        <c:majorTickMark val="none"/>
        <c:minorTickMark val="none"/>
        <c:tickLblPos val="nextTo"/>
        <c:crossAx val="201892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Poppins Light" panose="00000400000000000000" pitchFamily="2" charset="0"/>
          <a:cs typeface="Poppins Light" panose="000004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r>
              <a:rPr lang="en-GB" sz="1100" dirty="0"/>
              <a:t>Evidence of learning across SPs</a:t>
            </a:r>
          </a:p>
        </c:rich>
      </c:tx>
      <c:layout>
        <c:manualLayout>
          <c:xMode val="edge"/>
          <c:yMode val="edge"/>
          <c:x val="0.25809173089533555"/>
          <c:y val="3.9716704189049011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title>
    <c:autoTitleDeleted val="0"/>
    <c:plotArea>
      <c:layout>
        <c:manualLayout>
          <c:layoutTarget val="inner"/>
          <c:xMode val="edge"/>
          <c:yMode val="edge"/>
          <c:x val="0.18533640474720547"/>
          <c:y val="0.17395916434803466"/>
          <c:w val="0.78989811802470888"/>
          <c:h val="0.71708509413327992"/>
        </c:manualLayout>
      </c:layout>
      <c:barChart>
        <c:barDir val="bar"/>
        <c:grouping val="percentStacked"/>
        <c:varyColors val="0"/>
        <c:ser>
          <c:idx val="0"/>
          <c:order val="0"/>
          <c:tx>
            <c:strRef>
              <c:f>Sheet1!$B$1</c:f>
              <c:strCache>
                <c:ptCount val="1"/>
                <c:pt idx="0">
                  <c:v>Significant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36-months</c:v>
                </c:pt>
                <c:pt idx="1">
                  <c:v>42-months</c:v>
                </c:pt>
              </c:strCache>
            </c:strRef>
          </c:cat>
          <c:val>
            <c:numRef>
              <c:f>Sheet1!$B$2:$B$3</c:f>
              <c:numCache>
                <c:formatCode>0%</c:formatCode>
                <c:ptCount val="2"/>
                <c:pt idx="0">
                  <c:v>0.23</c:v>
                </c:pt>
                <c:pt idx="1">
                  <c:v>0.72</c:v>
                </c:pt>
              </c:numCache>
            </c:numRef>
          </c:val>
          <c:extLst>
            <c:ext xmlns:c16="http://schemas.microsoft.com/office/drawing/2014/chart" uri="{C3380CC4-5D6E-409C-BE32-E72D297353CC}">
              <c16:uniqueId val="{00000000-A8BD-4CE1-98C8-D3405692E740}"/>
            </c:ext>
          </c:extLst>
        </c:ser>
        <c:ser>
          <c:idx val="1"/>
          <c:order val="1"/>
          <c:tx>
            <c:strRef>
              <c:f>Sheet1!$C$1</c:f>
              <c:strCache>
                <c:ptCount val="1"/>
                <c:pt idx="0">
                  <c:v>Some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36-months</c:v>
                </c:pt>
                <c:pt idx="1">
                  <c:v>42-months</c:v>
                </c:pt>
              </c:strCache>
            </c:strRef>
          </c:cat>
          <c:val>
            <c:numRef>
              <c:f>Sheet1!$C$2:$C$3</c:f>
              <c:numCache>
                <c:formatCode>0%</c:formatCode>
                <c:ptCount val="2"/>
                <c:pt idx="0">
                  <c:v>0.43</c:v>
                </c:pt>
                <c:pt idx="1">
                  <c:v>0.18</c:v>
                </c:pt>
              </c:numCache>
            </c:numRef>
          </c:val>
          <c:extLst>
            <c:ext xmlns:c16="http://schemas.microsoft.com/office/drawing/2014/chart" uri="{C3380CC4-5D6E-409C-BE32-E72D297353CC}">
              <c16:uniqueId val="{00000001-A8BD-4CE1-98C8-D3405692E740}"/>
            </c:ext>
          </c:extLst>
        </c:ser>
        <c:ser>
          <c:idx val="2"/>
          <c:order val="2"/>
          <c:tx>
            <c:strRef>
              <c:f>Sheet1!$D$1</c:f>
              <c:strCache>
                <c:ptCount val="1"/>
                <c:pt idx="0">
                  <c:v>Limited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36-months</c:v>
                </c:pt>
                <c:pt idx="1">
                  <c:v>42-months</c:v>
                </c:pt>
              </c:strCache>
            </c:strRef>
          </c:cat>
          <c:val>
            <c:numRef>
              <c:f>Sheet1!$D$2:$D$3</c:f>
              <c:numCache>
                <c:formatCode>0%</c:formatCode>
                <c:ptCount val="2"/>
                <c:pt idx="0">
                  <c:v>0.35</c:v>
                </c:pt>
                <c:pt idx="1">
                  <c:v>0.1</c:v>
                </c:pt>
              </c:numCache>
            </c:numRef>
          </c:val>
          <c:extLst>
            <c:ext xmlns:c16="http://schemas.microsoft.com/office/drawing/2014/chart" uri="{C3380CC4-5D6E-409C-BE32-E72D297353CC}">
              <c16:uniqueId val="{00000002-A8BD-4CE1-98C8-D3405692E740}"/>
            </c:ext>
          </c:extLst>
        </c:ser>
        <c:dLbls>
          <c:dLblPos val="ctr"/>
          <c:showLegendKey val="0"/>
          <c:showVal val="1"/>
          <c:showCatName val="0"/>
          <c:showSerName val="0"/>
          <c:showPercent val="0"/>
          <c:showBubbleSize val="0"/>
        </c:dLbls>
        <c:gapWidth val="150"/>
        <c:overlap val="100"/>
        <c:axId val="201892560"/>
        <c:axId val="201893520"/>
      </c:barChart>
      <c:catAx>
        <c:axId val="20189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crossAx val="201893520"/>
        <c:crosses val="autoZero"/>
        <c:auto val="1"/>
        <c:lblAlgn val="ctr"/>
        <c:lblOffset val="100"/>
        <c:noMultiLvlLbl val="0"/>
      </c:catAx>
      <c:valAx>
        <c:axId val="201893520"/>
        <c:scaling>
          <c:orientation val="minMax"/>
          <c:max val="1"/>
        </c:scaling>
        <c:delete val="1"/>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r>
                  <a:rPr lang="en-GB" dirty="0"/>
                  <a:t>% of System Partners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title>
        <c:numFmt formatCode="0%" sourceLinked="1"/>
        <c:majorTickMark val="none"/>
        <c:minorTickMark val="none"/>
        <c:tickLblPos val="nextTo"/>
        <c:crossAx val="201892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Poppins Light" panose="00000400000000000000" pitchFamily="2" charset="0"/>
          <a:cs typeface="Poppins Light" panose="000004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r>
              <a:rPr lang="en-GB" sz="1100" dirty="0"/>
              <a:t>Quality of information</a:t>
            </a:r>
            <a:r>
              <a:rPr lang="en-GB" sz="1100" baseline="0" dirty="0"/>
              <a:t> across SPs</a:t>
            </a:r>
            <a:endParaRPr lang="en-GB" sz="1100" dirty="0"/>
          </a:p>
        </c:rich>
      </c:tx>
      <c:layout>
        <c:manualLayout>
          <c:xMode val="edge"/>
          <c:yMode val="edge"/>
          <c:x val="0.28038344053722619"/>
          <c:y val="0.14163329446950879"/>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GB"/>
        </a:p>
      </c:txPr>
    </c:title>
    <c:autoTitleDeleted val="0"/>
    <c:plotArea>
      <c:layout>
        <c:manualLayout>
          <c:layoutTarget val="inner"/>
          <c:xMode val="edge"/>
          <c:yMode val="edge"/>
          <c:x val="0.17806651284600045"/>
          <c:y val="0.15665500751930519"/>
          <c:w val="0.78145666683602311"/>
          <c:h val="0.71244149304675486"/>
        </c:manualLayout>
      </c:layout>
      <c:barChart>
        <c:barDir val="bar"/>
        <c:grouping val="percentStacked"/>
        <c:varyColors val="0"/>
        <c:ser>
          <c:idx val="0"/>
          <c:order val="0"/>
          <c:tx>
            <c:strRef>
              <c:f>Sheet1!$B$1</c:f>
              <c:strCache>
                <c:ptCount val="1"/>
                <c:pt idx="0">
                  <c:v>Good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36-months</c:v>
                </c:pt>
                <c:pt idx="1">
                  <c:v>42-months</c:v>
                </c:pt>
              </c:strCache>
            </c:strRef>
          </c:cat>
          <c:val>
            <c:numRef>
              <c:f>Sheet1!$B$2:$B$3</c:f>
              <c:numCache>
                <c:formatCode>0%</c:formatCode>
                <c:ptCount val="2"/>
                <c:pt idx="0">
                  <c:v>0.33</c:v>
                </c:pt>
                <c:pt idx="1">
                  <c:v>0.63</c:v>
                </c:pt>
              </c:numCache>
            </c:numRef>
          </c:val>
          <c:extLst>
            <c:ext xmlns:c16="http://schemas.microsoft.com/office/drawing/2014/chart" uri="{C3380CC4-5D6E-409C-BE32-E72D297353CC}">
              <c16:uniqueId val="{00000000-DAA9-446B-BEF5-4750673C74AD}"/>
            </c:ext>
          </c:extLst>
        </c:ser>
        <c:ser>
          <c:idx val="1"/>
          <c:order val="1"/>
          <c:tx>
            <c:strRef>
              <c:f>Sheet1!$C$1</c:f>
              <c:strCache>
                <c:ptCount val="1"/>
                <c:pt idx="0">
                  <c:v>Mixed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36-months</c:v>
                </c:pt>
                <c:pt idx="1">
                  <c:v>42-months</c:v>
                </c:pt>
              </c:strCache>
            </c:strRef>
          </c:cat>
          <c:val>
            <c:numRef>
              <c:f>Sheet1!$C$2:$C$3</c:f>
              <c:numCache>
                <c:formatCode>0%</c:formatCode>
                <c:ptCount val="2"/>
                <c:pt idx="0">
                  <c:v>0.47</c:v>
                </c:pt>
                <c:pt idx="1">
                  <c:v>0.34</c:v>
                </c:pt>
              </c:numCache>
            </c:numRef>
          </c:val>
          <c:extLst>
            <c:ext xmlns:c16="http://schemas.microsoft.com/office/drawing/2014/chart" uri="{C3380CC4-5D6E-409C-BE32-E72D297353CC}">
              <c16:uniqueId val="{00000001-DAA9-446B-BEF5-4750673C74AD}"/>
            </c:ext>
          </c:extLst>
        </c:ser>
        <c:ser>
          <c:idx val="2"/>
          <c:order val="2"/>
          <c:tx>
            <c:strRef>
              <c:f>Sheet1!$D$1</c:f>
              <c:strCache>
                <c:ptCount val="1"/>
                <c:pt idx="0">
                  <c:v>Needs improvement</c:v>
                </c:pt>
              </c:strCache>
            </c:strRef>
          </c:tx>
          <c:spPr>
            <a:solidFill>
              <a:srgbClr val="FF0000"/>
            </a:solidFill>
            <a:ln>
              <a:noFill/>
            </a:ln>
            <a:effectLst/>
          </c:spPr>
          <c:invertIfNegative val="0"/>
          <c:dLbls>
            <c:dLbl>
              <c:idx val="0"/>
              <c:layout>
                <c:manualLayout>
                  <c:x val="2.2514085928997665E-3"/>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A9-446B-BEF5-4750673C74AD}"/>
                </c:ext>
              </c:extLst>
            </c:dLbl>
            <c:dLbl>
              <c:idx val="1"/>
              <c:layout>
                <c:manualLayout>
                  <c:x val="3.1248517740339793E-2"/>
                  <c:y val="-1.6011895709771718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A9-446B-BEF5-4750673C74A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36-months</c:v>
                </c:pt>
                <c:pt idx="1">
                  <c:v>42-months</c:v>
                </c:pt>
              </c:strCache>
            </c:strRef>
          </c:cat>
          <c:val>
            <c:numRef>
              <c:f>Sheet1!$D$2:$D$3</c:f>
              <c:numCache>
                <c:formatCode>0%</c:formatCode>
                <c:ptCount val="2"/>
                <c:pt idx="0">
                  <c:v>0.2</c:v>
                </c:pt>
                <c:pt idx="1">
                  <c:v>0.04</c:v>
                </c:pt>
              </c:numCache>
            </c:numRef>
          </c:val>
          <c:extLst>
            <c:ext xmlns:c16="http://schemas.microsoft.com/office/drawing/2014/chart" uri="{C3380CC4-5D6E-409C-BE32-E72D297353CC}">
              <c16:uniqueId val="{00000004-DAA9-446B-BEF5-4750673C74AD}"/>
            </c:ext>
          </c:extLst>
        </c:ser>
        <c:dLbls>
          <c:dLblPos val="ctr"/>
          <c:showLegendKey val="0"/>
          <c:showVal val="1"/>
          <c:showCatName val="0"/>
          <c:showSerName val="0"/>
          <c:showPercent val="0"/>
          <c:showBubbleSize val="0"/>
        </c:dLbls>
        <c:gapWidth val="150"/>
        <c:overlap val="100"/>
        <c:axId val="201892560"/>
        <c:axId val="201893520"/>
      </c:barChart>
      <c:catAx>
        <c:axId val="20189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crossAx val="201893520"/>
        <c:crosses val="autoZero"/>
        <c:auto val="1"/>
        <c:lblAlgn val="ctr"/>
        <c:lblOffset val="100"/>
        <c:noMultiLvlLbl val="0"/>
      </c:catAx>
      <c:valAx>
        <c:axId val="201893520"/>
        <c:scaling>
          <c:orientation val="minMax"/>
          <c:max val="1"/>
        </c:scaling>
        <c:delete val="1"/>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r>
                  <a:rPr lang="en-GB" dirty="0"/>
                  <a:t>% of System Partners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title>
        <c:numFmt formatCode="0%" sourceLinked="1"/>
        <c:majorTickMark val="none"/>
        <c:minorTickMark val="none"/>
        <c:tickLblPos val="nextTo"/>
        <c:crossAx val="201892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Poppins Light" panose="00000400000000000000" pitchFamily="2" charset="0"/>
          <a:cs typeface="Poppins Light" panose="000004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Significant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Uniting the Movement - 36 months</c:v>
                </c:pt>
                <c:pt idx="1">
                  <c:v>Uniting the Movement - 42 months</c:v>
                </c:pt>
                <c:pt idx="2">
                  <c:v>Conditions change - 36 months</c:v>
                </c:pt>
                <c:pt idx="3">
                  <c:v>Conditions change - 42 months</c:v>
                </c:pt>
                <c:pt idx="4">
                  <c:v>Meet community needs - 36 months</c:v>
                </c:pt>
                <c:pt idx="5">
                  <c:v>Meet commuity needs - 42 months</c:v>
                </c:pt>
                <c:pt idx="6">
                  <c:v>Collaborative practices - 36 months</c:v>
                </c:pt>
                <c:pt idx="7">
                  <c:v>Collaborative practices - 42 months</c:v>
                </c:pt>
                <c:pt idx="8">
                  <c:v>Amend processes and structures - 36 months</c:v>
                </c:pt>
                <c:pt idx="9">
                  <c:v>Amend processes and structures - 42 months</c:v>
                </c:pt>
                <c:pt idx="10">
                  <c:v>Understand and support changes - 36 months</c:v>
                </c:pt>
                <c:pt idx="11">
                  <c:v>Understand and support changes - 42 months</c:v>
                </c:pt>
              </c:strCache>
            </c:strRef>
          </c:cat>
          <c:val>
            <c:numRef>
              <c:f>Sheet1!$B$2:$B$13</c:f>
              <c:numCache>
                <c:formatCode>0%</c:formatCode>
                <c:ptCount val="12"/>
                <c:pt idx="0">
                  <c:v>0.63</c:v>
                </c:pt>
                <c:pt idx="1">
                  <c:v>0.73</c:v>
                </c:pt>
                <c:pt idx="2">
                  <c:v>0.56999999999999995</c:v>
                </c:pt>
                <c:pt idx="3">
                  <c:v>0.73</c:v>
                </c:pt>
                <c:pt idx="4">
                  <c:v>0.69</c:v>
                </c:pt>
                <c:pt idx="5">
                  <c:v>0.84</c:v>
                </c:pt>
                <c:pt idx="6">
                  <c:v>0.77</c:v>
                </c:pt>
                <c:pt idx="7">
                  <c:v>0.95</c:v>
                </c:pt>
                <c:pt idx="8">
                  <c:v>0.57999999999999996</c:v>
                </c:pt>
                <c:pt idx="9">
                  <c:v>0.67</c:v>
                </c:pt>
                <c:pt idx="10">
                  <c:v>0.76</c:v>
                </c:pt>
                <c:pt idx="11">
                  <c:v>0.87</c:v>
                </c:pt>
              </c:numCache>
            </c:numRef>
          </c:val>
          <c:extLst>
            <c:ext xmlns:c16="http://schemas.microsoft.com/office/drawing/2014/chart" uri="{C3380CC4-5D6E-409C-BE32-E72D297353CC}">
              <c16:uniqueId val="{00000000-6ECE-41F3-A53A-C7576633CDD9}"/>
            </c:ext>
          </c:extLst>
        </c:ser>
        <c:ser>
          <c:idx val="1"/>
          <c:order val="1"/>
          <c:tx>
            <c:strRef>
              <c:f>Sheet1!$C$1</c:f>
              <c:strCache>
                <c:ptCount val="1"/>
                <c:pt idx="0">
                  <c:v>Some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Uniting the Movement - 36 months</c:v>
                </c:pt>
                <c:pt idx="1">
                  <c:v>Uniting the Movement - 42 months</c:v>
                </c:pt>
                <c:pt idx="2">
                  <c:v>Conditions change - 36 months</c:v>
                </c:pt>
                <c:pt idx="3">
                  <c:v>Conditions change - 42 months</c:v>
                </c:pt>
                <c:pt idx="4">
                  <c:v>Meet community needs - 36 months</c:v>
                </c:pt>
                <c:pt idx="5">
                  <c:v>Meet commuity needs - 42 months</c:v>
                </c:pt>
                <c:pt idx="6">
                  <c:v>Collaborative practices - 36 months</c:v>
                </c:pt>
                <c:pt idx="7">
                  <c:v>Collaborative practices - 42 months</c:v>
                </c:pt>
                <c:pt idx="8">
                  <c:v>Amend processes and structures - 36 months</c:v>
                </c:pt>
                <c:pt idx="9">
                  <c:v>Amend processes and structures - 42 months</c:v>
                </c:pt>
                <c:pt idx="10">
                  <c:v>Understand and support changes - 36 months</c:v>
                </c:pt>
                <c:pt idx="11">
                  <c:v>Understand and support changes - 42 months</c:v>
                </c:pt>
              </c:strCache>
            </c:strRef>
          </c:cat>
          <c:val>
            <c:numRef>
              <c:f>Sheet1!$C$2:$C$13</c:f>
              <c:numCache>
                <c:formatCode>0%</c:formatCode>
                <c:ptCount val="12"/>
                <c:pt idx="0">
                  <c:v>0.23</c:v>
                </c:pt>
                <c:pt idx="1">
                  <c:v>0.19</c:v>
                </c:pt>
                <c:pt idx="2">
                  <c:v>0.28999999999999998</c:v>
                </c:pt>
                <c:pt idx="3">
                  <c:v>0.18</c:v>
                </c:pt>
                <c:pt idx="4">
                  <c:v>0.21</c:v>
                </c:pt>
                <c:pt idx="5">
                  <c:v>0.15</c:v>
                </c:pt>
                <c:pt idx="6">
                  <c:v>0.18</c:v>
                </c:pt>
                <c:pt idx="7">
                  <c:v>0.05</c:v>
                </c:pt>
                <c:pt idx="8">
                  <c:v>0.33</c:v>
                </c:pt>
                <c:pt idx="9">
                  <c:v>0.25</c:v>
                </c:pt>
                <c:pt idx="10">
                  <c:v>0.2</c:v>
                </c:pt>
                <c:pt idx="11">
                  <c:v>0.12</c:v>
                </c:pt>
              </c:numCache>
            </c:numRef>
          </c:val>
          <c:extLst>
            <c:ext xmlns:c16="http://schemas.microsoft.com/office/drawing/2014/chart" uri="{C3380CC4-5D6E-409C-BE32-E72D297353CC}">
              <c16:uniqueId val="{00000001-6ECE-41F3-A53A-C7576633CDD9}"/>
            </c:ext>
          </c:extLst>
        </c:ser>
        <c:ser>
          <c:idx val="2"/>
          <c:order val="2"/>
          <c:tx>
            <c:strRef>
              <c:f>Sheet1!$D$1</c:f>
              <c:strCache>
                <c:ptCount val="1"/>
                <c:pt idx="0">
                  <c:v>Limited</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6ECE-41F3-A53A-C7576633CDD9}"/>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6ECE-41F3-A53A-C7576633CDD9}"/>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6ECE-41F3-A53A-C7576633CDD9}"/>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6ECE-41F3-A53A-C7576633CDD9}"/>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6ECE-41F3-A53A-C7576633CDD9}"/>
                </c:ext>
              </c:extLst>
            </c:dLbl>
            <c:dLbl>
              <c:idx val="5"/>
              <c:layout>
                <c:manualLayout>
                  <c:x val="4.3304624958562132E-2"/>
                  <c:y val="-2.3437498558224745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ECE-41F3-A53A-C7576633CDD9}"/>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6ECE-41F3-A53A-C7576633CDD9}"/>
                </c:ext>
              </c:extLst>
            </c:dLbl>
            <c:dLbl>
              <c:idx val="7"/>
              <c:layout>
                <c:manualLayout>
                  <c:x val="4.2904811059726329E-2"/>
                  <c:y val="-4.2968250983843377E-1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ECE-41F3-A53A-C7576633CDD9}"/>
                </c:ext>
              </c:extLst>
            </c:dLbl>
            <c:dLbl>
              <c:idx val="8"/>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6ECE-41F3-A53A-C7576633CDD9}"/>
                </c:ext>
              </c:extLst>
            </c:dLbl>
            <c:dLbl>
              <c:idx val="9"/>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6ECE-41F3-A53A-C7576633CDD9}"/>
                </c:ext>
              </c:extLst>
            </c:dLbl>
            <c:dLbl>
              <c:idx val="10"/>
              <c:layout>
                <c:manualLayout>
                  <c:x val="4.7795095069139704E-2"/>
                  <c:y val="-2.1484125491921689E-1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ECE-41F3-A53A-C7576633CDD9}"/>
                </c:ext>
              </c:extLst>
            </c:dLbl>
            <c:dLbl>
              <c:idx val="11"/>
              <c:layout>
                <c:manualLayout>
                  <c:x val="4.2948915722758496E-2"/>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ECE-41F3-A53A-C7576633CDD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Uniting the Movement - 36 months</c:v>
                </c:pt>
                <c:pt idx="1">
                  <c:v>Uniting the Movement - 42 months</c:v>
                </c:pt>
                <c:pt idx="2">
                  <c:v>Conditions change - 36 months</c:v>
                </c:pt>
                <c:pt idx="3">
                  <c:v>Conditions change - 42 months</c:v>
                </c:pt>
                <c:pt idx="4">
                  <c:v>Meet community needs - 36 months</c:v>
                </c:pt>
                <c:pt idx="5">
                  <c:v>Meet commuity needs - 42 months</c:v>
                </c:pt>
                <c:pt idx="6">
                  <c:v>Collaborative practices - 36 months</c:v>
                </c:pt>
                <c:pt idx="7">
                  <c:v>Collaborative practices - 42 months</c:v>
                </c:pt>
                <c:pt idx="8">
                  <c:v>Amend processes and structures - 36 months</c:v>
                </c:pt>
                <c:pt idx="9">
                  <c:v>Amend processes and structures - 42 months</c:v>
                </c:pt>
                <c:pt idx="10">
                  <c:v>Understand and support changes - 36 months</c:v>
                </c:pt>
                <c:pt idx="11">
                  <c:v>Understand and support changes - 42 months</c:v>
                </c:pt>
              </c:strCache>
            </c:strRef>
          </c:cat>
          <c:val>
            <c:numRef>
              <c:f>Sheet1!$D$2:$D$13</c:f>
              <c:numCache>
                <c:formatCode>0%</c:formatCode>
                <c:ptCount val="12"/>
                <c:pt idx="0">
                  <c:v>0.14000000000000001</c:v>
                </c:pt>
                <c:pt idx="1">
                  <c:v>7.0000000000000007E-2</c:v>
                </c:pt>
                <c:pt idx="2">
                  <c:v>0.14000000000000001</c:v>
                </c:pt>
                <c:pt idx="3">
                  <c:v>0.09</c:v>
                </c:pt>
                <c:pt idx="4">
                  <c:v>0.1</c:v>
                </c:pt>
                <c:pt idx="5">
                  <c:v>0.02</c:v>
                </c:pt>
                <c:pt idx="6">
                  <c:v>0.05</c:v>
                </c:pt>
                <c:pt idx="7">
                  <c:v>0.01</c:v>
                </c:pt>
                <c:pt idx="8">
                  <c:v>0.09</c:v>
                </c:pt>
                <c:pt idx="9">
                  <c:v>7.0000000000000007E-2</c:v>
                </c:pt>
                <c:pt idx="10">
                  <c:v>0.03</c:v>
                </c:pt>
                <c:pt idx="11">
                  <c:v>0.01</c:v>
                </c:pt>
              </c:numCache>
            </c:numRef>
          </c:val>
          <c:extLst>
            <c:ext xmlns:c16="http://schemas.microsoft.com/office/drawing/2014/chart" uri="{C3380CC4-5D6E-409C-BE32-E72D297353CC}">
              <c16:uniqueId val="{00000002-6ECE-41F3-A53A-C7576633CDD9}"/>
            </c:ext>
          </c:extLst>
        </c:ser>
        <c:dLbls>
          <c:dLblPos val="ctr"/>
          <c:showLegendKey val="0"/>
          <c:showVal val="1"/>
          <c:showCatName val="0"/>
          <c:showSerName val="0"/>
          <c:showPercent val="0"/>
          <c:showBubbleSize val="0"/>
        </c:dLbls>
        <c:gapWidth val="150"/>
        <c:overlap val="100"/>
        <c:axId val="276068304"/>
        <c:axId val="276069744"/>
      </c:barChart>
      <c:catAx>
        <c:axId val="276068304"/>
        <c:scaling>
          <c:orientation val="minMax"/>
        </c:scaling>
        <c:delete val="1"/>
        <c:axPos val="l"/>
        <c:numFmt formatCode="General" sourceLinked="1"/>
        <c:majorTickMark val="none"/>
        <c:minorTickMark val="none"/>
        <c:tickLblPos val="nextTo"/>
        <c:crossAx val="276069744"/>
        <c:crosses val="autoZero"/>
        <c:auto val="1"/>
        <c:lblAlgn val="ctr"/>
        <c:lblOffset val="100"/>
        <c:noMultiLvlLbl val="0"/>
      </c:catAx>
      <c:valAx>
        <c:axId val="2760697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crossAx val="27606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Poppins Light" panose="00000400000000000000" pitchFamily="2" charset="0"/>
          <a:cs typeface="Poppins Light" panose="000004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Significant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Uniting the Movement - 36 months</c:v>
                </c:pt>
                <c:pt idx="1">
                  <c:v>Uniting the Movement - 42 months</c:v>
                </c:pt>
                <c:pt idx="2">
                  <c:v>Conditions change - 36 months</c:v>
                </c:pt>
                <c:pt idx="3">
                  <c:v>Conditions change - 42 months</c:v>
                </c:pt>
                <c:pt idx="4">
                  <c:v>Meet community needs - 36 months</c:v>
                </c:pt>
                <c:pt idx="5">
                  <c:v>Meet commuity needs - 42 months</c:v>
                </c:pt>
                <c:pt idx="6">
                  <c:v>Collaborative practices - 36 months</c:v>
                </c:pt>
                <c:pt idx="7">
                  <c:v>Collaborative practices - 42 months</c:v>
                </c:pt>
                <c:pt idx="8">
                  <c:v>Amend processes and structures - 36 months</c:v>
                </c:pt>
                <c:pt idx="9">
                  <c:v>Amend processes and structures - 42 months</c:v>
                </c:pt>
                <c:pt idx="10">
                  <c:v>Understand and support changes - 36 months</c:v>
                </c:pt>
                <c:pt idx="11">
                  <c:v>Understand and support changes - 42 months</c:v>
                </c:pt>
              </c:strCache>
            </c:strRef>
          </c:cat>
          <c:val>
            <c:numRef>
              <c:f>Sheet1!$B$2:$B$13</c:f>
              <c:numCache>
                <c:formatCode>0%</c:formatCode>
                <c:ptCount val="12"/>
                <c:pt idx="0">
                  <c:v>0.21</c:v>
                </c:pt>
                <c:pt idx="1">
                  <c:v>0.49</c:v>
                </c:pt>
                <c:pt idx="2">
                  <c:v>0.34</c:v>
                </c:pt>
                <c:pt idx="3">
                  <c:v>0.55000000000000004</c:v>
                </c:pt>
                <c:pt idx="4">
                  <c:v>0.54</c:v>
                </c:pt>
                <c:pt idx="5">
                  <c:v>0.75</c:v>
                </c:pt>
                <c:pt idx="6">
                  <c:v>0.46</c:v>
                </c:pt>
                <c:pt idx="7">
                  <c:v>0.71</c:v>
                </c:pt>
                <c:pt idx="8">
                  <c:v>0.4</c:v>
                </c:pt>
                <c:pt idx="9">
                  <c:v>0.54</c:v>
                </c:pt>
                <c:pt idx="10">
                  <c:v>0.52</c:v>
                </c:pt>
                <c:pt idx="11">
                  <c:v>0.76</c:v>
                </c:pt>
              </c:numCache>
            </c:numRef>
          </c:val>
          <c:extLst>
            <c:ext xmlns:c16="http://schemas.microsoft.com/office/drawing/2014/chart" uri="{C3380CC4-5D6E-409C-BE32-E72D297353CC}">
              <c16:uniqueId val="{00000000-6ECE-41F3-A53A-C7576633CDD9}"/>
            </c:ext>
          </c:extLst>
        </c:ser>
        <c:ser>
          <c:idx val="1"/>
          <c:order val="1"/>
          <c:tx>
            <c:strRef>
              <c:f>Sheet1!$C$1</c:f>
              <c:strCache>
                <c:ptCount val="1"/>
                <c:pt idx="0">
                  <c:v>Some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Uniting the Movement - 36 months</c:v>
                </c:pt>
                <c:pt idx="1">
                  <c:v>Uniting the Movement - 42 months</c:v>
                </c:pt>
                <c:pt idx="2">
                  <c:v>Conditions change - 36 months</c:v>
                </c:pt>
                <c:pt idx="3">
                  <c:v>Conditions change - 42 months</c:v>
                </c:pt>
                <c:pt idx="4">
                  <c:v>Meet community needs - 36 months</c:v>
                </c:pt>
                <c:pt idx="5">
                  <c:v>Meet commuity needs - 42 months</c:v>
                </c:pt>
                <c:pt idx="6">
                  <c:v>Collaborative practices - 36 months</c:v>
                </c:pt>
                <c:pt idx="7">
                  <c:v>Collaborative practices - 42 months</c:v>
                </c:pt>
                <c:pt idx="8">
                  <c:v>Amend processes and structures - 36 months</c:v>
                </c:pt>
                <c:pt idx="9">
                  <c:v>Amend processes and structures - 42 months</c:v>
                </c:pt>
                <c:pt idx="10">
                  <c:v>Understand and support changes - 36 months</c:v>
                </c:pt>
                <c:pt idx="11">
                  <c:v>Understand and support changes - 42 months</c:v>
                </c:pt>
              </c:strCache>
            </c:strRef>
          </c:cat>
          <c:val>
            <c:numRef>
              <c:f>Sheet1!$C$2:$C$13</c:f>
              <c:numCache>
                <c:formatCode>0%</c:formatCode>
                <c:ptCount val="12"/>
                <c:pt idx="0">
                  <c:v>0.35</c:v>
                </c:pt>
                <c:pt idx="1">
                  <c:v>0.24</c:v>
                </c:pt>
                <c:pt idx="2">
                  <c:v>0.32</c:v>
                </c:pt>
                <c:pt idx="3">
                  <c:v>0.31</c:v>
                </c:pt>
                <c:pt idx="4">
                  <c:v>0.23</c:v>
                </c:pt>
                <c:pt idx="5">
                  <c:v>0.19</c:v>
                </c:pt>
                <c:pt idx="6">
                  <c:v>0.33</c:v>
                </c:pt>
                <c:pt idx="7">
                  <c:v>0.2</c:v>
                </c:pt>
                <c:pt idx="8">
                  <c:v>0.27</c:v>
                </c:pt>
                <c:pt idx="9">
                  <c:v>0.28999999999999998</c:v>
                </c:pt>
                <c:pt idx="10">
                  <c:v>0.34</c:v>
                </c:pt>
                <c:pt idx="11">
                  <c:v>0.17</c:v>
                </c:pt>
              </c:numCache>
            </c:numRef>
          </c:val>
          <c:extLst>
            <c:ext xmlns:c16="http://schemas.microsoft.com/office/drawing/2014/chart" uri="{C3380CC4-5D6E-409C-BE32-E72D297353CC}">
              <c16:uniqueId val="{00000001-6ECE-41F3-A53A-C7576633CDD9}"/>
            </c:ext>
          </c:extLst>
        </c:ser>
        <c:ser>
          <c:idx val="2"/>
          <c:order val="2"/>
          <c:tx>
            <c:strRef>
              <c:f>Sheet1!$D$1</c:f>
              <c:strCache>
                <c:ptCount val="1"/>
                <c:pt idx="0">
                  <c:v>Limited</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6ECE-41F3-A53A-C7576633CDD9}"/>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6ECE-41F3-A53A-C7576633CDD9}"/>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6ECE-41F3-A53A-C7576633CDD9}"/>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6ECE-41F3-A53A-C7576633CDD9}"/>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6ECE-41F3-A53A-C7576633CDD9}"/>
                </c:ext>
              </c:extLst>
            </c:dLbl>
            <c:dLbl>
              <c:idx val="5"/>
              <c:layout>
                <c:manualLayout>
                  <c:x val="1.6205899439725273E-3"/>
                  <c:y val="-2.3437498558224745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ECE-41F3-A53A-C7576633CDD9}"/>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6ECE-41F3-A53A-C7576633CDD9}"/>
                </c:ext>
              </c:extLst>
            </c:dLbl>
            <c:dLbl>
              <c:idx val="7"/>
              <c:layout>
                <c:manualLayout>
                  <c:x val="-1.384476143275112E-3"/>
                  <c:y val="-4.2968250983843377E-1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ECE-41F3-A53A-C7576633CDD9}"/>
                </c:ext>
              </c:extLst>
            </c:dLbl>
            <c:dLbl>
              <c:idx val="8"/>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6ECE-41F3-A53A-C7576633CDD9}"/>
                </c:ext>
              </c:extLst>
            </c:dLbl>
            <c:dLbl>
              <c:idx val="9"/>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6ECE-41F3-A53A-C7576633CDD9}"/>
                </c:ext>
              </c:extLst>
            </c:dLbl>
            <c:dLbl>
              <c:idx val="10"/>
              <c:layout>
                <c:manualLayout>
                  <c:x val="8.7163122429621265E-3"/>
                  <c:y val="-2.1484125491921689E-1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ECE-41F3-A53A-C7576633CDD9}"/>
                </c:ext>
              </c:extLst>
            </c:dLbl>
            <c:dLbl>
              <c:idx val="11"/>
              <c:layout>
                <c:manualLayout>
                  <c:x val="1.2648807081690862E-3"/>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ECE-41F3-A53A-C7576633CDD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Uniting the Movement - 36 months</c:v>
                </c:pt>
                <c:pt idx="1">
                  <c:v>Uniting the Movement - 42 months</c:v>
                </c:pt>
                <c:pt idx="2">
                  <c:v>Conditions change - 36 months</c:v>
                </c:pt>
                <c:pt idx="3">
                  <c:v>Conditions change - 42 months</c:v>
                </c:pt>
                <c:pt idx="4">
                  <c:v>Meet community needs - 36 months</c:v>
                </c:pt>
                <c:pt idx="5">
                  <c:v>Meet commuity needs - 42 months</c:v>
                </c:pt>
                <c:pt idx="6">
                  <c:v>Collaborative practices - 36 months</c:v>
                </c:pt>
                <c:pt idx="7">
                  <c:v>Collaborative practices - 42 months</c:v>
                </c:pt>
                <c:pt idx="8">
                  <c:v>Amend processes and structures - 36 months</c:v>
                </c:pt>
                <c:pt idx="9">
                  <c:v>Amend processes and structures - 42 months</c:v>
                </c:pt>
                <c:pt idx="10">
                  <c:v>Understand and support changes - 36 months</c:v>
                </c:pt>
                <c:pt idx="11">
                  <c:v>Understand and support changes - 42 months</c:v>
                </c:pt>
              </c:strCache>
            </c:strRef>
          </c:cat>
          <c:val>
            <c:numRef>
              <c:f>Sheet1!$D$2:$D$13</c:f>
              <c:numCache>
                <c:formatCode>0%</c:formatCode>
                <c:ptCount val="12"/>
                <c:pt idx="0">
                  <c:v>0.44</c:v>
                </c:pt>
                <c:pt idx="1">
                  <c:v>0.28000000000000003</c:v>
                </c:pt>
                <c:pt idx="2">
                  <c:v>0.34</c:v>
                </c:pt>
                <c:pt idx="3">
                  <c:v>0.14000000000000001</c:v>
                </c:pt>
                <c:pt idx="4">
                  <c:v>0.24</c:v>
                </c:pt>
                <c:pt idx="5">
                  <c:v>0.06</c:v>
                </c:pt>
                <c:pt idx="6">
                  <c:v>0.21</c:v>
                </c:pt>
                <c:pt idx="7">
                  <c:v>0.09</c:v>
                </c:pt>
                <c:pt idx="8">
                  <c:v>0.33</c:v>
                </c:pt>
                <c:pt idx="9">
                  <c:v>0.17</c:v>
                </c:pt>
                <c:pt idx="10">
                  <c:v>0.14000000000000001</c:v>
                </c:pt>
                <c:pt idx="11">
                  <c:v>7.0000000000000007E-2</c:v>
                </c:pt>
              </c:numCache>
            </c:numRef>
          </c:val>
          <c:extLst>
            <c:ext xmlns:c16="http://schemas.microsoft.com/office/drawing/2014/chart" uri="{C3380CC4-5D6E-409C-BE32-E72D297353CC}">
              <c16:uniqueId val="{00000002-6ECE-41F3-A53A-C7576633CDD9}"/>
            </c:ext>
          </c:extLst>
        </c:ser>
        <c:dLbls>
          <c:dLblPos val="ctr"/>
          <c:showLegendKey val="0"/>
          <c:showVal val="1"/>
          <c:showCatName val="0"/>
          <c:showSerName val="0"/>
          <c:showPercent val="0"/>
          <c:showBubbleSize val="0"/>
        </c:dLbls>
        <c:gapWidth val="150"/>
        <c:overlap val="100"/>
        <c:axId val="276068304"/>
        <c:axId val="276069744"/>
      </c:barChart>
      <c:catAx>
        <c:axId val="276068304"/>
        <c:scaling>
          <c:orientation val="minMax"/>
        </c:scaling>
        <c:delete val="1"/>
        <c:axPos val="l"/>
        <c:numFmt formatCode="General" sourceLinked="1"/>
        <c:majorTickMark val="none"/>
        <c:minorTickMark val="none"/>
        <c:tickLblPos val="nextTo"/>
        <c:crossAx val="276069744"/>
        <c:crosses val="autoZero"/>
        <c:auto val="1"/>
        <c:lblAlgn val="ctr"/>
        <c:lblOffset val="100"/>
        <c:noMultiLvlLbl val="0"/>
      </c:catAx>
      <c:valAx>
        <c:axId val="2760697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crossAx val="27606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Poppins Light" panose="00000400000000000000" pitchFamily="2" charset="0"/>
          <a:cs typeface="Poppins Light" panose="000004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r>
              <a:rPr lang="en-GB" sz="1000" b="1" i="0" u="none" strike="noStrike" kern="1200" spc="0" baseline="0" noProof="0" dirty="0">
                <a:solidFill>
                  <a:prstClr val="black">
                    <a:lumMod val="65000"/>
                    <a:lumOff val="35000"/>
                  </a:prstClr>
                </a:solidFill>
                <a:latin typeface="Poppins Light" panose="00000400000000000000" pitchFamily="2" charset="0"/>
                <a:cs typeface="Poppins Light" panose="00000400000000000000" pitchFamily="2" charset="0"/>
              </a:rPr>
              <a:t>Figure 1: Overall Partner Goal &amp; Step progress (sample of 2,976*)</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rgbClr val="196B24"/>
              </a:solidFill>
              <a:ln w="19050">
                <a:solidFill>
                  <a:schemeClr val="lt1"/>
                </a:solidFill>
              </a:ln>
              <a:effectLst/>
            </c:spPr>
            <c:extLst>
              <c:ext xmlns:c16="http://schemas.microsoft.com/office/drawing/2014/chart" uri="{C3380CC4-5D6E-409C-BE32-E72D297353CC}">
                <c16:uniqueId val="{00000001-EA1F-4A39-9A4C-16966FBF4063}"/>
              </c:ext>
            </c:extLst>
          </c:dPt>
          <c:dPt>
            <c:idx val="1"/>
            <c:bubble3D val="0"/>
            <c:spPr>
              <a:solidFill>
                <a:srgbClr val="4EA72E"/>
              </a:solidFill>
              <a:ln w="19050">
                <a:solidFill>
                  <a:schemeClr val="lt1"/>
                </a:solidFill>
              </a:ln>
              <a:effectLst/>
            </c:spPr>
            <c:extLst>
              <c:ext xmlns:c16="http://schemas.microsoft.com/office/drawing/2014/chart" uri="{C3380CC4-5D6E-409C-BE32-E72D297353CC}">
                <c16:uniqueId val="{00000004-EA1F-4A39-9A4C-16966FBF4063}"/>
              </c:ext>
            </c:extLst>
          </c:dPt>
          <c:dPt>
            <c:idx val="2"/>
            <c:bubble3D val="0"/>
            <c:spPr>
              <a:solidFill>
                <a:srgbClr val="D9F2D0"/>
              </a:solidFill>
              <a:ln w="19050">
                <a:solidFill>
                  <a:schemeClr val="lt1"/>
                </a:solidFill>
              </a:ln>
              <a:effectLst/>
            </c:spPr>
            <c:extLst>
              <c:ext xmlns:c16="http://schemas.microsoft.com/office/drawing/2014/chart" uri="{C3380CC4-5D6E-409C-BE32-E72D297353CC}">
                <c16:uniqueId val="{00000005-EA1F-4A39-9A4C-16966FBF4063}"/>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3-EA1F-4A39-9A4C-16966FBF4063}"/>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2-EA1F-4A39-9A4C-16966FBF4063}"/>
              </c:ext>
            </c:extLst>
          </c:dPt>
          <c:dLbls>
            <c:dLbl>
              <c:idx val="0"/>
              <c:layout>
                <c:manualLayout>
                  <c:x val="2.1706043765878855E-2"/>
                  <c:y val="-0.108988485102965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1F-4A39-9A4C-16966FBF4063}"/>
                </c:ext>
              </c:extLst>
            </c:dLbl>
            <c:dLbl>
              <c:idx val="1"/>
              <c:layout>
                <c:manualLayout>
                  <c:x val="0.12209649618306902"/>
                  <c:y val="-7.0064026137620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1F-4A39-9A4C-16966FBF4063}"/>
                </c:ext>
              </c:extLst>
            </c:dLbl>
            <c:dLbl>
              <c:idx val="2"/>
              <c:layout>
                <c:manualLayout>
                  <c:x val="0.1139567297708645"/>
                  <c:y val="0.108988485102965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1F-4A39-9A4C-16966FBF4063}"/>
                </c:ext>
              </c:extLst>
            </c:dLbl>
            <c:dLbl>
              <c:idx val="3"/>
              <c:layout>
                <c:manualLayout>
                  <c:x val="-0.12209649618306914"/>
                  <c:y val="-5.0601796654948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1F-4A39-9A4C-16966FBF4063}"/>
                </c:ext>
              </c:extLst>
            </c:dLbl>
            <c:dLbl>
              <c:idx val="4"/>
              <c:layout>
                <c:manualLayout>
                  <c:x val="-3.2559065648818428E-2"/>
                  <c:y val="-0.116773376896034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1F-4A39-9A4C-16966FBF406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Completed</c:v>
                </c:pt>
                <c:pt idx="1">
                  <c:v>Excellent</c:v>
                </c:pt>
                <c:pt idx="2">
                  <c:v>Good</c:v>
                </c:pt>
                <c:pt idx="3">
                  <c:v>Some</c:v>
                </c:pt>
                <c:pt idx="4">
                  <c:v>No change</c:v>
                </c:pt>
              </c:strCache>
            </c:strRef>
          </c:cat>
          <c:val>
            <c:numRef>
              <c:f>Sheet1!$B$2:$B$6</c:f>
              <c:numCache>
                <c:formatCode>0%</c:formatCode>
                <c:ptCount val="5"/>
                <c:pt idx="0">
                  <c:v>3.8306451612903226E-2</c:v>
                </c:pt>
                <c:pt idx="1">
                  <c:v>0.18346774193548387</c:v>
                </c:pt>
                <c:pt idx="2">
                  <c:v>0.47244623655913981</c:v>
                </c:pt>
                <c:pt idx="3">
                  <c:v>0.22211021505376344</c:v>
                </c:pt>
                <c:pt idx="4">
                  <c:v>8.3669354838709672E-2</c:v>
                </c:pt>
              </c:numCache>
            </c:numRef>
          </c:val>
          <c:extLst>
            <c:ext xmlns:c16="http://schemas.microsoft.com/office/drawing/2014/chart" uri="{C3380CC4-5D6E-409C-BE32-E72D297353CC}">
              <c16:uniqueId val="{00000000-EA1F-4A39-9A4C-16966FBF4063}"/>
            </c:ext>
          </c:extLst>
        </c:ser>
        <c:dLbls>
          <c:showLegendKey val="0"/>
          <c:showVal val="1"/>
          <c:showCatName val="0"/>
          <c:showSerName val="0"/>
          <c:showPercent val="0"/>
          <c:showBubbleSize val="0"/>
          <c:showLeaderLines val="1"/>
        </c:dLbls>
        <c:firstSliceAng val="0"/>
        <c:holeSize val="54"/>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000" b="1" i="0" u="none" strike="noStrike" kern="1200" spc="0" baseline="0" dirty="0" smtClean="0">
                <a:solidFill>
                  <a:prstClr val="black">
                    <a:lumMod val="65000"/>
                    <a:lumOff val="35000"/>
                  </a:prstClr>
                </a:solidFill>
                <a:latin typeface="Poppins Light" panose="00000400000000000000" pitchFamily="2" charset="0"/>
                <a:ea typeface="+mn-ea"/>
                <a:cs typeface="Poppins Light" panose="00000400000000000000" pitchFamily="2" charset="0"/>
              </a:defRPr>
            </a:pPr>
            <a:r>
              <a:rPr lang="en-GB" sz="1000" b="1" i="0" u="none" strike="noStrike" kern="1200" spc="0" baseline="0" noProof="0" dirty="0">
                <a:solidFill>
                  <a:prstClr val="black">
                    <a:lumMod val="65000"/>
                    <a:lumOff val="35000"/>
                  </a:prstClr>
                </a:solidFill>
                <a:latin typeface="Poppins Light" panose="00000400000000000000" pitchFamily="2" charset="0"/>
                <a:ea typeface="+mn-ea"/>
                <a:cs typeface="Poppins Light" panose="00000400000000000000" pitchFamily="2" charset="0"/>
              </a:rPr>
              <a:t>Figure 2: Goal &amp; Step progress by role</a:t>
            </a:r>
          </a:p>
        </c:rich>
      </c:tx>
      <c:overlay val="0"/>
      <c:spPr>
        <a:noFill/>
        <a:ln>
          <a:noFill/>
        </a:ln>
        <a:effectLst/>
      </c:spPr>
      <c:txPr>
        <a:bodyPr rot="0" spcFirstLastPara="1" vertOverflow="ellipsis" vert="horz" wrap="square" anchor="ctr" anchorCtr="1"/>
        <a:lstStyle/>
        <a:p>
          <a:pPr algn="ctr" rtl="0">
            <a:defRPr lang="en-GB" sz="1000" b="1" i="0" u="none" strike="noStrike" kern="1200" spc="0" baseline="0" dirty="0" smtClean="0">
              <a:solidFill>
                <a:prstClr val="black">
                  <a:lumMod val="65000"/>
                  <a:lumOff val="35000"/>
                </a:prstClr>
              </a:solidFill>
              <a:latin typeface="Poppins Light" panose="00000400000000000000" pitchFamily="2" charset="0"/>
              <a:ea typeface="+mn-ea"/>
              <a:cs typeface="Poppins Light" panose="00000400000000000000" pitchFamily="2" charset="0"/>
            </a:defRPr>
          </a:pPr>
          <a:endParaRPr lang="en-US"/>
        </a:p>
      </c:txPr>
    </c:title>
    <c:autoTitleDeleted val="0"/>
    <c:plotArea>
      <c:layout/>
      <c:barChart>
        <c:barDir val="col"/>
        <c:grouping val="clustered"/>
        <c:varyColors val="0"/>
        <c:ser>
          <c:idx val="0"/>
          <c:order val="0"/>
          <c:tx>
            <c:strRef>
              <c:f>Sheet1!$B$1</c:f>
              <c:strCache>
                <c:ptCount val="1"/>
                <c:pt idx="0">
                  <c:v>Completed</c:v>
                </c:pt>
              </c:strCache>
            </c:strRef>
          </c:tx>
          <c:spPr>
            <a:solidFill>
              <a:srgbClr val="196B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Delivery</c:v>
                </c:pt>
                <c:pt idx="1">
                  <c:v>Governing</c:v>
                </c:pt>
                <c:pt idx="2">
                  <c:v>Systemic</c:v>
                </c:pt>
                <c:pt idx="3">
                  <c:v>Talent</c:v>
                </c:pt>
              </c:strCache>
            </c:strRef>
          </c:cat>
          <c:val>
            <c:numRef>
              <c:f>Sheet1!$B$2:$B$5</c:f>
              <c:numCache>
                <c:formatCode>0%</c:formatCode>
                <c:ptCount val="4"/>
                <c:pt idx="0">
                  <c:v>0.03</c:v>
                </c:pt>
                <c:pt idx="1">
                  <c:v>7.0000000000000007E-2</c:v>
                </c:pt>
                <c:pt idx="2">
                  <c:v>0.02</c:v>
                </c:pt>
                <c:pt idx="3">
                  <c:v>0.05</c:v>
                </c:pt>
              </c:numCache>
            </c:numRef>
          </c:val>
          <c:extLst>
            <c:ext xmlns:c16="http://schemas.microsoft.com/office/drawing/2014/chart" uri="{C3380CC4-5D6E-409C-BE32-E72D297353CC}">
              <c16:uniqueId val="{00000000-AF84-4C0B-8726-9F888B3EDA6A}"/>
            </c:ext>
          </c:extLst>
        </c:ser>
        <c:ser>
          <c:idx val="1"/>
          <c:order val="1"/>
          <c:tx>
            <c:strRef>
              <c:f>Sheet1!$C$1</c:f>
              <c:strCache>
                <c:ptCount val="1"/>
                <c:pt idx="0">
                  <c:v>Excellent</c:v>
                </c:pt>
              </c:strCache>
            </c:strRef>
          </c:tx>
          <c:spPr>
            <a:solidFill>
              <a:srgbClr val="4EA7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Delivery</c:v>
                </c:pt>
                <c:pt idx="1">
                  <c:v>Governing</c:v>
                </c:pt>
                <c:pt idx="2">
                  <c:v>Systemic</c:v>
                </c:pt>
                <c:pt idx="3">
                  <c:v>Talent</c:v>
                </c:pt>
              </c:strCache>
            </c:strRef>
          </c:cat>
          <c:val>
            <c:numRef>
              <c:f>Sheet1!$C$2:$C$5</c:f>
              <c:numCache>
                <c:formatCode>0%</c:formatCode>
                <c:ptCount val="4"/>
                <c:pt idx="0">
                  <c:v>0.17</c:v>
                </c:pt>
                <c:pt idx="1">
                  <c:v>0.16</c:v>
                </c:pt>
                <c:pt idx="2">
                  <c:v>0.2</c:v>
                </c:pt>
                <c:pt idx="3">
                  <c:v>0.18</c:v>
                </c:pt>
              </c:numCache>
            </c:numRef>
          </c:val>
          <c:extLst>
            <c:ext xmlns:c16="http://schemas.microsoft.com/office/drawing/2014/chart" uri="{C3380CC4-5D6E-409C-BE32-E72D297353CC}">
              <c16:uniqueId val="{00000001-AF84-4C0B-8726-9F888B3EDA6A}"/>
            </c:ext>
          </c:extLst>
        </c:ser>
        <c:ser>
          <c:idx val="2"/>
          <c:order val="2"/>
          <c:tx>
            <c:strRef>
              <c:f>Sheet1!$D$1</c:f>
              <c:strCache>
                <c:ptCount val="1"/>
                <c:pt idx="0">
                  <c:v>Good</c:v>
                </c:pt>
              </c:strCache>
            </c:strRef>
          </c:tx>
          <c:spPr>
            <a:solidFill>
              <a:srgbClr val="D9F2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Delivery</c:v>
                </c:pt>
                <c:pt idx="1">
                  <c:v>Governing</c:v>
                </c:pt>
                <c:pt idx="2">
                  <c:v>Systemic</c:v>
                </c:pt>
                <c:pt idx="3">
                  <c:v>Talent</c:v>
                </c:pt>
              </c:strCache>
            </c:strRef>
          </c:cat>
          <c:val>
            <c:numRef>
              <c:f>Sheet1!$D$2:$D$5</c:f>
              <c:numCache>
                <c:formatCode>0%</c:formatCode>
                <c:ptCount val="4"/>
                <c:pt idx="0">
                  <c:v>0.46</c:v>
                </c:pt>
                <c:pt idx="1">
                  <c:v>0.46</c:v>
                </c:pt>
                <c:pt idx="2">
                  <c:v>0.51</c:v>
                </c:pt>
                <c:pt idx="3">
                  <c:v>0.38</c:v>
                </c:pt>
              </c:numCache>
            </c:numRef>
          </c:val>
          <c:extLst>
            <c:ext xmlns:c16="http://schemas.microsoft.com/office/drawing/2014/chart" uri="{C3380CC4-5D6E-409C-BE32-E72D297353CC}">
              <c16:uniqueId val="{00000002-AF84-4C0B-8726-9F888B3EDA6A}"/>
            </c:ext>
          </c:extLst>
        </c:ser>
        <c:ser>
          <c:idx val="3"/>
          <c:order val="3"/>
          <c:tx>
            <c:strRef>
              <c:f>Sheet1!$E$1</c:f>
              <c:strCache>
                <c:ptCount val="1"/>
                <c:pt idx="0">
                  <c:v>Some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Delivery</c:v>
                </c:pt>
                <c:pt idx="1">
                  <c:v>Governing</c:v>
                </c:pt>
                <c:pt idx="2">
                  <c:v>Systemic</c:v>
                </c:pt>
                <c:pt idx="3">
                  <c:v>Talent</c:v>
                </c:pt>
              </c:strCache>
            </c:strRef>
          </c:cat>
          <c:val>
            <c:numRef>
              <c:f>Sheet1!$E$2:$E$5</c:f>
              <c:numCache>
                <c:formatCode>0%</c:formatCode>
                <c:ptCount val="4"/>
                <c:pt idx="0">
                  <c:v>0.24</c:v>
                </c:pt>
                <c:pt idx="1">
                  <c:v>0.23</c:v>
                </c:pt>
                <c:pt idx="2">
                  <c:v>0.2</c:v>
                </c:pt>
                <c:pt idx="3">
                  <c:v>0.28000000000000003</c:v>
                </c:pt>
              </c:numCache>
            </c:numRef>
          </c:val>
          <c:extLst>
            <c:ext xmlns:c16="http://schemas.microsoft.com/office/drawing/2014/chart" uri="{C3380CC4-5D6E-409C-BE32-E72D297353CC}">
              <c16:uniqueId val="{00000003-AF84-4C0B-8726-9F888B3EDA6A}"/>
            </c:ext>
          </c:extLst>
        </c:ser>
        <c:ser>
          <c:idx val="4"/>
          <c:order val="4"/>
          <c:tx>
            <c:strRef>
              <c:f>Sheet1!$F$1</c:f>
              <c:strCache>
                <c:ptCount val="1"/>
                <c:pt idx="0">
                  <c:v>No change</c:v>
                </c:pt>
              </c:strCache>
            </c:strRef>
          </c:tx>
          <c:spPr>
            <a:solidFill>
              <a:srgbClr val="FF0000"/>
            </a:solidFill>
            <a:ln>
              <a:noFill/>
            </a:ln>
            <a:effectLst/>
          </c:spPr>
          <c:invertIfNegative val="0"/>
          <c:dLbls>
            <c:dLbl>
              <c:idx val="0"/>
              <c:layout>
                <c:manualLayout>
                  <c:x val="9.909275511020167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84-4C0B-8726-9F888B3EDA6A}"/>
                </c:ext>
              </c:extLst>
            </c:dLbl>
            <c:dLbl>
              <c:idx val="3"/>
              <c:layout>
                <c:manualLayout>
                  <c:x val="4.9546377555100838E-3"/>
                  <c:y val="-3.91817614145417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84-4C0B-8726-9F888B3EDA6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Delivery</c:v>
                </c:pt>
                <c:pt idx="1">
                  <c:v>Governing</c:v>
                </c:pt>
                <c:pt idx="2">
                  <c:v>Systemic</c:v>
                </c:pt>
                <c:pt idx="3">
                  <c:v>Talent</c:v>
                </c:pt>
              </c:strCache>
            </c:strRef>
          </c:cat>
          <c:val>
            <c:numRef>
              <c:f>Sheet1!$F$2:$F$5</c:f>
              <c:numCache>
                <c:formatCode>0%</c:formatCode>
                <c:ptCount val="4"/>
                <c:pt idx="0">
                  <c:v>0.1</c:v>
                </c:pt>
                <c:pt idx="1">
                  <c:v>0.08</c:v>
                </c:pt>
                <c:pt idx="2">
                  <c:v>7.0000000000000007E-2</c:v>
                </c:pt>
                <c:pt idx="3">
                  <c:v>0.1</c:v>
                </c:pt>
              </c:numCache>
            </c:numRef>
          </c:val>
          <c:extLst>
            <c:ext xmlns:c16="http://schemas.microsoft.com/office/drawing/2014/chart" uri="{C3380CC4-5D6E-409C-BE32-E72D297353CC}">
              <c16:uniqueId val="{00000004-AF84-4C0B-8726-9F888B3EDA6A}"/>
            </c:ext>
          </c:extLst>
        </c:ser>
        <c:ser>
          <c:idx val="5"/>
          <c:order val="5"/>
          <c:tx>
            <c:strRef>
              <c:f>Sheet1!$G$1</c:f>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Delivery</c:v>
                </c:pt>
                <c:pt idx="1">
                  <c:v>Governing</c:v>
                </c:pt>
                <c:pt idx="2">
                  <c:v>Systemic</c:v>
                </c:pt>
                <c:pt idx="3">
                  <c:v>Talent</c:v>
                </c:pt>
              </c:strCache>
            </c:strRef>
          </c:cat>
          <c:val>
            <c:numRef>
              <c:f>Sheet1!$G$2:$G$5</c:f>
              <c:numCache>
                <c:formatCode>General</c:formatCode>
                <c:ptCount val="4"/>
              </c:numCache>
            </c:numRef>
          </c:val>
          <c:extLst>
            <c:ext xmlns:c16="http://schemas.microsoft.com/office/drawing/2014/chart" uri="{C3380CC4-5D6E-409C-BE32-E72D297353CC}">
              <c16:uniqueId val="{00000005-AF84-4C0B-8726-9F888B3EDA6A}"/>
            </c:ext>
          </c:extLst>
        </c:ser>
        <c:dLbls>
          <c:dLblPos val="outEnd"/>
          <c:showLegendKey val="0"/>
          <c:showVal val="1"/>
          <c:showCatName val="0"/>
          <c:showSerName val="0"/>
          <c:showPercent val="0"/>
          <c:showBubbleSize val="0"/>
        </c:dLbls>
        <c:gapWidth val="219"/>
        <c:overlap val="-27"/>
        <c:axId val="1441330192"/>
        <c:axId val="1441331632"/>
      </c:barChart>
      <c:catAx>
        <c:axId val="144133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crossAx val="1441331632"/>
        <c:crosses val="autoZero"/>
        <c:auto val="1"/>
        <c:lblAlgn val="ctr"/>
        <c:lblOffset val="100"/>
        <c:noMultiLvlLbl val="0"/>
      </c:catAx>
      <c:valAx>
        <c:axId val="1441331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crossAx val="144133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67C0C-7D28-4EE9-B533-19627567855B}" type="datetimeFigureOut">
              <a:rPr lang="en-GB" smtClean="0"/>
              <a:t>12/03/2026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17869-0BB1-4603-8CF7-CC965C7D6F90}" type="slidenum">
              <a:rPr lang="en-GB" smtClean="0"/>
              <a:t>‹#›</a:t>
            </a:fld>
            <a:endParaRPr lang="en-GB"/>
          </a:p>
        </p:txBody>
      </p:sp>
    </p:spTree>
    <p:extLst>
      <p:ext uri="{BB962C8B-B14F-4D97-AF65-F5344CB8AC3E}">
        <p14:creationId xmlns:p14="http://schemas.microsoft.com/office/powerpoint/2010/main" val="143052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412273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73403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4A506-40B7-C5F9-6934-3AD658CDF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437A5-0BB0-1B59-8CD4-44DDFE49A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41498-C17B-E63D-3A16-C2A4F32A6B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B5B3017-30F5-05EF-AC99-20B892948BA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100700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73403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1888232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C272-08FA-C454-3003-BC95C0716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7701C-4B9B-16F5-DBBB-D16638A8E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CBC00-E47A-FDBA-A242-2B2828997C1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FE47696-B60C-A483-6BE0-878F6E73CF6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8109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1475882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42316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2D86A-7D33-0A38-A642-7DFA942AC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32A72-73A7-5FE4-FD9E-BECCA6839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1DDDD-EAC5-0B9A-4B09-A8BF8F38191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A91899-1D6A-9124-7C52-989B2D1768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1133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D04E9C-6C07-4F3F-A08B-31E4952C9AB1}"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159451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188823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026381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91E79-AB17-5293-B065-70236291C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24532-60E1-EF02-F950-91365D7DD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0351A-64CA-A6C1-E787-1D01FA6C37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9BA9C7C-EF09-1EA4-7EA5-59A0E368F9A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43553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CF416-B0D9-B7CD-0818-BA3E8143D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0162B-FF9F-0290-94F4-B2D4FB38F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08C3F-40E3-6CF8-214E-F5D82495CF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B8A440-61AE-288A-E102-6486C432A43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620883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968503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C68B-DC13-032B-EAB0-7E51E142C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4D9C6-19F7-806F-11B6-A8AF7689E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C4833-4251-CBA9-2C70-13CF39B7DD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586AE4-2D40-B26C-533A-AE6E778DCE7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35870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18369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27</a:t>
            </a:fld>
            <a:endParaRPr lang="en-GB"/>
          </a:p>
        </p:txBody>
      </p:sp>
    </p:spTree>
    <p:extLst>
      <p:ext uri="{BB962C8B-B14F-4D97-AF65-F5344CB8AC3E}">
        <p14:creationId xmlns:p14="http://schemas.microsoft.com/office/powerpoint/2010/main" val="456498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CA1A7-31CB-EDBD-0576-2C4B407C1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AD15D-A37B-B159-6F33-8655E6915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190E5-C177-89DF-51C2-3475A24C65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C5700978-170C-DB8D-B53D-211C67D16E5B}"/>
              </a:ext>
            </a:extLst>
          </p:cNvPr>
          <p:cNvSpPr>
            <a:spLocks noGrp="1"/>
          </p:cNvSpPr>
          <p:nvPr>
            <p:ph type="sldNum" sz="quarter" idx="5"/>
          </p:nvPr>
        </p:nvSpPr>
        <p:spPr/>
        <p:txBody>
          <a:bodyPr/>
          <a:lstStyle/>
          <a:p>
            <a:fld id="{88E9B3B8-0214-44A8-8DC4-CB517A85CA4D}" type="slidenum">
              <a:rPr lang="en-GB" smtClean="0"/>
              <a:t>28</a:t>
            </a:fld>
            <a:endParaRPr lang="en-GB"/>
          </a:p>
        </p:txBody>
      </p:sp>
    </p:spTree>
    <p:extLst>
      <p:ext uri="{BB962C8B-B14F-4D97-AF65-F5344CB8AC3E}">
        <p14:creationId xmlns:p14="http://schemas.microsoft.com/office/powerpoint/2010/main" val="2868968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29</a:t>
            </a:fld>
            <a:endParaRPr lang="en-US"/>
          </a:p>
        </p:txBody>
      </p:sp>
    </p:spTree>
    <p:extLst>
      <p:ext uri="{BB962C8B-B14F-4D97-AF65-F5344CB8AC3E}">
        <p14:creationId xmlns:p14="http://schemas.microsoft.com/office/powerpoint/2010/main" val="2053390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7D498-C742-7654-6DD7-D626CD367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E6335-A12B-97A0-05AB-E0FA8A111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CE1A7-A415-4061-66B7-5192ECF9A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79F67D-243F-3A57-5834-BD41188EE024}"/>
              </a:ext>
            </a:extLst>
          </p:cNvPr>
          <p:cNvSpPr>
            <a:spLocks noGrp="1"/>
          </p:cNvSpPr>
          <p:nvPr>
            <p:ph type="sldNum" sz="quarter" idx="5"/>
          </p:nvPr>
        </p:nvSpPr>
        <p:spPr/>
        <p:txBody>
          <a:bodyPr/>
          <a:lstStyle/>
          <a:p>
            <a:fld id="{B3BDC74F-6919-374B-8B8F-E401A95A5575}" type="slidenum">
              <a:rPr lang="en-US" smtClean="0"/>
              <a:t>30</a:t>
            </a:fld>
            <a:endParaRPr lang="en-US"/>
          </a:p>
        </p:txBody>
      </p:sp>
    </p:spTree>
    <p:extLst>
      <p:ext uri="{BB962C8B-B14F-4D97-AF65-F5344CB8AC3E}">
        <p14:creationId xmlns:p14="http://schemas.microsoft.com/office/powerpoint/2010/main" val="117941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FE67-4A5A-18DF-6544-15ABC632D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E2365-829A-215D-FFFF-70415A8A8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19274-D8EB-5E7D-8384-9F3A646752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43E9F2-B845-87B1-218C-B4A393E1448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429369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7E7C-0F81-1FA8-DF85-38E55D7D8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D3DD6-A574-5EE8-4A76-F8636AA5C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15033-BB09-DD48-822F-A2B45FA24D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B9B930-BCA5-F5D7-E556-4EA3EE55DDB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00818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0E87-F102-4DF7-C038-301AE2EF2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D7465-7356-D91D-6873-CAE726B8D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5FBCE-1970-80C3-F56F-CFEEF95728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902C30-B093-5826-56DD-7367FCA283C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64745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A44AA-AB1D-0D8E-8383-3CCBCEE47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21356-E7D9-DEFB-6FC9-CF85050A0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FF050-2A24-8253-EE5F-5AAF59B5F0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4ED845-6844-7991-76A0-056D9266F8A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410487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98B8B-3EF2-9E1C-713A-0EFA66036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014A7-518D-ADAE-1252-F346870C9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49920-7388-9E37-B6F4-FEBA018AB4D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CDC66F0-3C3D-A603-7233-AD66503E0B7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29370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DC74F-6919-374B-8B8F-E401A95A5575}" type="slidenum">
              <a:rPr lang="en-US" smtClean="0"/>
              <a:t>8</a:t>
            </a:fld>
            <a:endParaRPr lang="en-US"/>
          </a:p>
        </p:txBody>
      </p:sp>
    </p:spTree>
    <p:extLst>
      <p:ext uri="{BB962C8B-B14F-4D97-AF65-F5344CB8AC3E}">
        <p14:creationId xmlns:p14="http://schemas.microsoft.com/office/powerpoint/2010/main" val="337052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198822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B16E-3001-FA45-96DB-46D2E3526BDD}"/>
              </a:ext>
            </a:extLst>
          </p:cNvPr>
          <p:cNvSpPr>
            <a:spLocks noGrp="1"/>
          </p:cNvSpPr>
          <p:nvPr>
            <p:ph type="title"/>
          </p:nvPr>
        </p:nvSpPr>
        <p:spPr>
          <a:xfrm>
            <a:off x="840318" y="457200"/>
            <a:ext cx="3932767" cy="1600200"/>
          </a:xfrm>
        </p:spPr>
        <p:txBody>
          <a:bodyPr anchor="b"/>
          <a:lstStyle>
            <a:lvl1pPr>
              <a:defRPr sz="4267"/>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0F1303-F44E-5347-9EC3-1ED9DF6FAC2C}"/>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A4F654-305B-4E46-9DB2-A1E4C430340A}"/>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a:extLst>
              <a:ext uri="{FF2B5EF4-FFF2-40B4-BE49-F238E27FC236}">
                <a16:creationId xmlns:a16="http://schemas.microsoft.com/office/drawing/2014/main" id="{57D5660E-6D9D-C540-8C61-E9E0BCCD5062}"/>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3/12/2026</a:t>
            </a:fld>
            <a:endParaRPr lang="en-US"/>
          </a:p>
        </p:txBody>
      </p:sp>
      <p:sp>
        <p:nvSpPr>
          <p:cNvPr id="6" name="Footer Placeholder 5">
            <a:extLst>
              <a:ext uri="{FF2B5EF4-FFF2-40B4-BE49-F238E27FC236}">
                <a16:creationId xmlns:a16="http://schemas.microsoft.com/office/drawing/2014/main" id="{355318F1-8AA6-EF43-8407-398A6A87D78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7520A6-6FA2-7F41-84AF-84E74E4C31AC}"/>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3845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0ED5-679B-7749-B86C-503F4EA0E08F}"/>
              </a:ext>
            </a:extLst>
          </p:cNvPr>
          <p:cNvSpPr>
            <a:spLocks noGrp="1"/>
          </p:cNvSpPr>
          <p:nvPr>
            <p:ph type="title"/>
          </p:nvPr>
        </p:nvSpPr>
        <p:spPr>
          <a:xfrm>
            <a:off x="840318" y="457200"/>
            <a:ext cx="3932767" cy="1600200"/>
          </a:xfrm>
        </p:spPr>
        <p:txBody>
          <a:bodyPr anchor="b"/>
          <a:lstStyle>
            <a:lvl1pPr>
              <a:defRPr sz="4267"/>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10594C-433A-5244-B311-9FFCD7F13E99}"/>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267F46B0-D949-B941-9913-185013EF0516}"/>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a:extLst>
              <a:ext uri="{FF2B5EF4-FFF2-40B4-BE49-F238E27FC236}">
                <a16:creationId xmlns:a16="http://schemas.microsoft.com/office/drawing/2014/main" id="{51EA3FAB-8530-6D4B-8C7D-CECEF8C9DAF2}"/>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3/12/2026</a:t>
            </a:fld>
            <a:endParaRPr lang="en-US"/>
          </a:p>
        </p:txBody>
      </p:sp>
      <p:sp>
        <p:nvSpPr>
          <p:cNvPr id="6" name="Footer Placeholder 5">
            <a:extLst>
              <a:ext uri="{FF2B5EF4-FFF2-40B4-BE49-F238E27FC236}">
                <a16:creationId xmlns:a16="http://schemas.microsoft.com/office/drawing/2014/main" id="{420F9A69-DC5A-E343-ACD0-03956E1ED41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04D371-E70C-B94A-BC28-02513A619EBB}"/>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39713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A87-CA83-534C-9AAD-029063739D0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C0E9F5-4359-7A4C-BF80-8D547593C4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A3E3AC-8313-AE45-89F5-597D802E78E0}"/>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3/12/2026</a:t>
            </a:fld>
            <a:endParaRPr lang="en-US"/>
          </a:p>
        </p:txBody>
      </p:sp>
      <p:sp>
        <p:nvSpPr>
          <p:cNvPr id="5" name="Footer Placeholder 4">
            <a:extLst>
              <a:ext uri="{FF2B5EF4-FFF2-40B4-BE49-F238E27FC236}">
                <a16:creationId xmlns:a16="http://schemas.microsoft.com/office/drawing/2014/main" id="{36AD235B-C278-2545-AD4A-8094397D02A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9EA696-DB7B-1347-B0CA-9049638E4B60}"/>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55975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1C439-F94D-EF4E-A8D6-C14811E3BBA6}"/>
              </a:ext>
            </a:extLst>
          </p:cNvPr>
          <p:cNvSpPr>
            <a:spLocks noGrp="1"/>
          </p:cNvSpPr>
          <p:nvPr>
            <p:ph type="title" orient="vert"/>
          </p:nvPr>
        </p:nvSpPr>
        <p:spPr>
          <a:xfrm>
            <a:off x="8724901" y="366185"/>
            <a:ext cx="2628900" cy="581024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AF8406-BE7C-2343-B013-E33F04AAFC68}"/>
              </a:ext>
            </a:extLst>
          </p:cNvPr>
          <p:cNvSpPr>
            <a:spLocks noGrp="1"/>
          </p:cNvSpPr>
          <p:nvPr>
            <p:ph type="body" orient="vert" idx="1"/>
          </p:nvPr>
        </p:nvSpPr>
        <p:spPr>
          <a:xfrm>
            <a:off x="838201" y="366185"/>
            <a:ext cx="7683500" cy="581024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DBCCA-2D1D-BF4E-8FAF-588AC5705913}"/>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3/12/2026</a:t>
            </a:fld>
            <a:endParaRPr lang="en-US"/>
          </a:p>
        </p:txBody>
      </p:sp>
      <p:sp>
        <p:nvSpPr>
          <p:cNvPr id="5" name="Footer Placeholder 4">
            <a:extLst>
              <a:ext uri="{FF2B5EF4-FFF2-40B4-BE49-F238E27FC236}">
                <a16:creationId xmlns:a16="http://schemas.microsoft.com/office/drawing/2014/main" id="{EF329E3B-BBF9-6A43-A643-E9A00C74210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29C6B5-FDA5-D04C-9D62-CB0AF0E0662D}"/>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71405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92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34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8382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61976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3/12/2026</a:t>
            </a:fld>
            <a:endParaRPr lang="en-US"/>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37797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575905" y="430837"/>
            <a:ext cx="9921111" cy="508895"/>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726051" y="1362745"/>
            <a:ext cx="10552908" cy="471592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31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575905" y="430837"/>
            <a:ext cx="9921111" cy="508895"/>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726051" y="1362745"/>
            <a:ext cx="10552908" cy="471592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64188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8382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61976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3/12/2026</a:t>
            </a:fld>
            <a:endParaRPr lang="en-US"/>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87198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927D-3AE6-9F40-8735-67AC539E758B}"/>
              </a:ext>
            </a:extLst>
          </p:cNvPr>
          <p:cNvSpPr>
            <a:spLocks noGrp="1"/>
          </p:cNvSpPr>
          <p:nvPr>
            <p:ph type="title"/>
          </p:nvPr>
        </p:nvSpPr>
        <p:spPr>
          <a:xfrm>
            <a:off x="840317" y="366185"/>
            <a:ext cx="10515600" cy="132503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51F5BC-45B7-9745-81D6-342A3C0160E3}"/>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a:extLst>
              <a:ext uri="{FF2B5EF4-FFF2-40B4-BE49-F238E27FC236}">
                <a16:creationId xmlns:a16="http://schemas.microsoft.com/office/drawing/2014/main" id="{42412401-FD5C-924A-AAB2-FEA51B5C8525}"/>
              </a:ext>
            </a:extLst>
          </p:cNvPr>
          <p:cNvSpPr>
            <a:spLocks noGrp="1"/>
          </p:cNvSpPr>
          <p:nvPr>
            <p:ph sz="half" idx="2"/>
          </p:nvPr>
        </p:nvSpPr>
        <p:spPr>
          <a:xfrm>
            <a:off x="840318" y="2506133"/>
            <a:ext cx="5158316" cy="3683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242AB0-84DE-1446-AE05-DC227091D281}"/>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a:extLst>
              <a:ext uri="{FF2B5EF4-FFF2-40B4-BE49-F238E27FC236}">
                <a16:creationId xmlns:a16="http://schemas.microsoft.com/office/drawing/2014/main" id="{3EC485F3-C0C7-514D-B1A0-CDB724650E98}"/>
              </a:ext>
            </a:extLst>
          </p:cNvPr>
          <p:cNvSpPr>
            <a:spLocks noGrp="1"/>
          </p:cNvSpPr>
          <p:nvPr>
            <p:ph sz="quarter" idx="4"/>
          </p:nvPr>
        </p:nvSpPr>
        <p:spPr>
          <a:xfrm>
            <a:off x="6172200" y="2506133"/>
            <a:ext cx="5183717" cy="3683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EFE6CD-F678-6C45-A4C7-21B8B235C2EE}"/>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3/12/2026</a:t>
            </a:fld>
            <a:endParaRPr lang="en-US"/>
          </a:p>
        </p:txBody>
      </p:sp>
      <p:sp>
        <p:nvSpPr>
          <p:cNvPr id="8" name="Footer Placeholder 7">
            <a:extLst>
              <a:ext uri="{FF2B5EF4-FFF2-40B4-BE49-F238E27FC236}">
                <a16:creationId xmlns:a16="http://schemas.microsoft.com/office/drawing/2014/main" id="{26BDD075-3054-B148-9329-74FB73366F4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061D05-8596-624D-8C8D-39E915408FC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09309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20BE-0742-9849-91DC-7F5360F00B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39F69B-7865-864A-A1C0-B9B2D8EA381A}"/>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3/12/2026</a:t>
            </a:fld>
            <a:endParaRPr lang="en-US"/>
          </a:p>
        </p:txBody>
      </p:sp>
      <p:sp>
        <p:nvSpPr>
          <p:cNvPr id="4" name="Footer Placeholder 3">
            <a:extLst>
              <a:ext uri="{FF2B5EF4-FFF2-40B4-BE49-F238E27FC236}">
                <a16:creationId xmlns:a16="http://schemas.microsoft.com/office/drawing/2014/main" id="{CD4E0260-C577-4548-A628-226071EE7A5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3AC9A0-AC27-1D44-A549-A4DDA749A225}"/>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412488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FADB3-C035-1443-9374-41558C531B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3/12/2026</a:t>
            </a:fld>
            <a:endParaRPr lang="en-US"/>
          </a:p>
        </p:txBody>
      </p:sp>
      <p:sp>
        <p:nvSpPr>
          <p:cNvPr id="3" name="Footer Placeholder 2">
            <a:extLst>
              <a:ext uri="{FF2B5EF4-FFF2-40B4-BE49-F238E27FC236}">
                <a16:creationId xmlns:a16="http://schemas.microsoft.com/office/drawing/2014/main" id="{CF2ECB2B-07F6-B543-9BB3-1670B491A37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2E014D-5C55-4743-BFE2-D5D3C579E279}"/>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427658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50518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377" rtl="0" eaLnBrk="1" latinLnBrk="0" hangingPunct="1">
        <a:lnSpc>
          <a:spcPct val="90000"/>
        </a:lnSpc>
        <a:spcBef>
          <a:spcPct val="0"/>
        </a:spcBef>
        <a:buNone/>
        <a:defRPr sz="3067" b="1" i="0" kern="1200">
          <a:solidFill>
            <a:schemeClr val="accent1"/>
          </a:solidFill>
          <a:latin typeface="Poppins" panose="02000000000000000000" pitchFamily="2" charset="77"/>
          <a:ea typeface="+mj-ea"/>
          <a:cs typeface="Poppins" panose="02000000000000000000" pitchFamily="2" charset="77"/>
        </a:defRPr>
      </a:lvl1pPr>
    </p:titleStyle>
    <p:bodyStyle>
      <a:lvl1pPr marL="0" indent="0" algn="l" defTabSz="914377" rtl="0" eaLnBrk="1" latinLnBrk="0" hangingPunct="1">
        <a:lnSpc>
          <a:spcPts val="2507"/>
        </a:lnSpc>
        <a:spcBef>
          <a:spcPts val="1000"/>
        </a:spcBef>
        <a:buFont typeface="Arial" panose="020B0604020202020204" pitchFamily="34" charset="0"/>
        <a:buNone/>
        <a:defRPr sz="1867"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ts val="2507"/>
        </a:lnSpc>
        <a:spcBef>
          <a:spcPts val="1000"/>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2pPr>
      <a:lvl3pPr marL="1142971"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3pPr>
      <a:lvl4pPr marL="1600160"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4pPr>
      <a:lvl5pPr marL="2057349"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6667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377" rtl="0" eaLnBrk="1" latinLnBrk="0" hangingPunct="1">
        <a:lnSpc>
          <a:spcPct val="90000"/>
        </a:lnSpc>
        <a:spcBef>
          <a:spcPct val="0"/>
        </a:spcBef>
        <a:buNone/>
        <a:defRPr sz="3067" b="1" i="0" kern="1200">
          <a:solidFill>
            <a:schemeClr val="accent1"/>
          </a:solidFill>
          <a:latin typeface="Poppins" panose="02000000000000000000" pitchFamily="2" charset="77"/>
          <a:ea typeface="+mj-ea"/>
          <a:cs typeface="Poppins" panose="02000000000000000000" pitchFamily="2" charset="77"/>
        </a:defRPr>
      </a:lvl1pPr>
    </p:titleStyle>
    <p:bodyStyle>
      <a:lvl1pPr marL="0" indent="0" algn="l" defTabSz="914377" rtl="0" eaLnBrk="1" latinLnBrk="0" hangingPunct="1">
        <a:lnSpc>
          <a:spcPts val="2507"/>
        </a:lnSpc>
        <a:spcBef>
          <a:spcPts val="1000"/>
        </a:spcBef>
        <a:buFont typeface="Arial" panose="020B0604020202020204" pitchFamily="34" charset="0"/>
        <a:buNone/>
        <a:defRPr sz="1867"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ts val="2507"/>
        </a:lnSpc>
        <a:spcBef>
          <a:spcPts val="1000"/>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2pPr>
      <a:lvl3pPr marL="1142971"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3pPr>
      <a:lvl4pPr marL="1600160"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4pPr>
      <a:lvl5pPr marL="2057349"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5BD3-2125-CF40-8E6C-01EA18833DBD}"/>
              </a:ext>
            </a:extLst>
          </p:cNvPr>
          <p:cNvSpPr>
            <a:spLocks noGrp="1"/>
          </p:cNvSpPr>
          <p:nvPr>
            <p:ph type="title"/>
          </p:nvPr>
        </p:nvSpPr>
        <p:spPr>
          <a:xfrm>
            <a:off x="575905" y="472463"/>
            <a:ext cx="7554023" cy="50889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E778A-8F7F-C14A-B464-BC6ADE507A17}"/>
              </a:ext>
            </a:extLst>
          </p:cNvPr>
          <p:cNvSpPr>
            <a:spLocks noGrp="1"/>
          </p:cNvSpPr>
          <p:nvPr>
            <p:ph type="body" idx="1"/>
          </p:nvPr>
        </p:nvSpPr>
        <p:spPr>
          <a:xfrm>
            <a:off x="575903" y="1362745"/>
            <a:ext cx="10552908" cy="4715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82562454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1219170" rtl="0" eaLnBrk="1" latinLnBrk="0" hangingPunct="1">
        <a:lnSpc>
          <a:spcPct val="90000"/>
        </a:lnSpc>
        <a:spcBef>
          <a:spcPct val="0"/>
        </a:spcBef>
        <a:buNone/>
        <a:defRPr sz="2933" b="1" i="0" kern="1200">
          <a:solidFill>
            <a:schemeClr val="accent1"/>
          </a:solidFill>
          <a:latin typeface="Poppins SemiBold" panose="02000000000000000000" pitchFamily="2" charset="77"/>
          <a:ea typeface="+mj-ea"/>
          <a:cs typeface="Poppins SemiBold" panose="02000000000000000000" pitchFamily="2" charset="77"/>
        </a:defRPr>
      </a:lvl1pPr>
    </p:titleStyle>
    <p:bodyStyle>
      <a:lvl1pPr marL="0" indent="0" algn="l" defTabSz="1219170" rtl="0" eaLnBrk="1" latinLnBrk="0" hangingPunct="1">
        <a:lnSpc>
          <a:spcPts val="2507"/>
        </a:lnSpc>
        <a:spcBef>
          <a:spcPts val="1000"/>
        </a:spcBef>
        <a:buFont typeface="Arial" panose="020B0604020202020204" pitchFamily="34" charset="0"/>
        <a:buNone/>
        <a:defRPr sz="1867" b="0" i="0" kern="1200">
          <a:solidFill>
            <a:schemeClr val="tx1"/>
          </a:solidFill>
          <a:latin typeface="Poppins Light" pitchFamily="2" charset="77"/>
          <a:ea typeface="+mn-ea"/>
          <a:cs typeface="Poppins Light" pitchFamily="2" charset="77"/>
        </a:defRPr>
      </a:lvl1pPr>
      <a:lvl2pPr marL="914377" indent="-304792" algn="l" defTabSz="1219170" rtl="0" eaLnBrk="1" latinLnBrk="0" hangingPunct="1">
        <a:lnSpc>
          <a:spcPts val="2507"/>
        </a:lnSpc>
        <a:spcBef>
          <a:spcPts val="1000"/>
        </a:spcBef>
        <a:buClr>
          <a:schemeClr val="tx2"/>
        </a:buClr>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2pPr>
      <a:lvl3pPr marL="1523962"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3pPr>
      <a:lvl4pPr marL="2133547"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4pPr>
      <a:lvl5pPr marL="2743131"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sv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sv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sv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hyperlink" Target="https://sportengland.sharepoint.com/:b:/r/sites/E-SystemPartners/Shared%20Documents/Evaluation,%20Reporting%20and%20Learning/5.%20Learning%20%26%20Knowledge%20Exchange/2.%20Resources%20%26%20Outputs/SP%20reporting%20-%20insights%20from%2036%20month%20reports%20Aug%202025.pdf?csf=1&amp;web=1&amp;e=ahyZmE" TargetMode="External"/><Relationship Id="rId3" Type="http://schemas.openxmlformats.org/officeDocument/2006/relationships/image" Target="../media/image5.png"/><Relationship Id="rId7" Type="http://schemas.openxmlformats.org/officeDocument/2006/relationships/hyperlink" Target="https://sportengland.sharepoint.com/sites/SystemPartnerHub/"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https://sportengland.sharepoint.com/:p:/r/sites/M-SystemPartnerInternalDelivery/Shared%20Documents/Evaluation%20and%20Learning/2.%20SP%20Reporting/Reports/36%20months/24-034936-01%20SE%20System%20Partner%2036%20month%20report%20V2%20CLEAN_INTCLIENT%20USE.pptx?d=w5d78c6b0a7cd45669dd9a4ab7eb7c47a&amp;csf=1&amp;web=1&amp;e=stlJFv" TargetMode="External"/><Relationship Id="rId5" Type="http://schemas.openxmlformats.org/officeDocument/2006/relationships/hyperlink" Target="https://sportengland.sharepoint.com/:b:/r/sites/E-SystemPartners/Shared%20Documents/Evaluation,%20Reporting%20and%20Learning/5.%20Learning%20%26%20Knowledge%20Exchange/2.%20Resources%20%26%20Outputs/System%20partners%20evaluation%20-%20learning%20synthesis%20June%202025.pdf?csf=1&amp;web=1&amp;e=kfTIG0" TargetMode="External"/><Relationship Id="rId4" Type="http://schemas.openxmlformats.org/officeDocument/2006/relationships/image" Target="../media/image7.svg"/><Relationship Id="rId9" Type="http://schemas.openxmlformats.org/officeDocument/2006/relationships/hyperlink" Target="https://sportengland.sharepoint.com/:b:/r/sites/E-SystemPartners/Shared%20Documents/Evaluation,%20Reporting%20and%20Learning/5.%20Learning%20%26%20Knowledge%20Exchange/2.%20Resources%20%26%20Outputs/SP%20reporting%20insights%20peer%20learning%20session%20write%20up_Aug%202025.pdf?csf=1&amp;web=1&amp;e=50Oj4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6.sv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3.sv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20.xml"/><Relationship Id="rId4" Type="http://schemas.openxmlformats.org/officeDocument/2006/relationships/slide" Target="slide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5.png"/><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20161A4-C089-D147-A881-081CCFCD688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7054" b="11029"/>
          <a:stretch/>
        </p:blipFill>
        <p:spPr>
          <a:xfrm rot="10800000" flipV="1">
            <a:off x="-10" y="1"/>
            <a:ext cx="12192001" cy="6858000"/>
          </a:xfrm>
          <a:prstGeom prst="rect">
            <a:avLst/>
          </a:prstGeom>
        </p:spPr>
      </p:pic>
      <p:grpSp>
        <p:nvGrpSpPr>
          <p:cNvPr id="15" name="Group 14">
            <a:extLst>
              <a:ext uri="{FF2B5EF4-FFF2-40B4-BE49-F238E27FC236}">
                <a16:creationId xmlns:a16="http://schemas.microsoft.com/office/drawing/2014/main" id="{16236B53-D6A2-864D-838C-74772FD6949B}"/>
              </a:ext>
              <a:ext uri="{C183D7F6-B498-43B3-948B-1728B52AA6E4}">
                <adec:decorative xmlns:adec="http://schemas.microsoft.com/office/drawing/2017/decorative" val="1"/>
              </a:ext>
            </a:extLst>
          </p:cNvPr>
          <p:cNvGrpSpPr/>
          <p:nvPr/>
        </p:nvGrpSpPr>
        <p:grpSpPr>
          <a:xfrm>
            <a:off x="0" y="0"/>
            <a:ext cx="12192000" cy="6859200"/>
            <a:chOff x="0" y="0"/>
            <a:chExt cx="9144000" cy="5144400"/>
          </a:xfrm>
        </p:grpSpPr>
        <p:pic>
          <p:nvPicPr>
            <p:cNvPr id="8" name="Graphic 7">
              <a:extLst>
                <a:ext uri="{FF2B5EF4-FFF2-40B4-BE49-F238E27FC236}">
                  <a16:creationId xmlns:a16="http://schemas.microsoft.com/office/drawing/2014/main" id="{05A5DAA6-9AB5-AA46-958F-E5BB59BD7F82}"/>
                </a:ext>
                <a:ext uri="{C183D7F6-B498-43B3-948B-1728B52AA6E4}">
                  <adec:decorative xmlns:adec="http://schemas.microsoft.com/office/drawing/2017/decorative" val="1"/>
                </a:ext>
              </a:extLst>
            </p:cNvPr>
            <p:cNvPicPr>
              <a:picLocks/>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859"/>
            <a:stretch/>
          </p:blipFill>
          <p:spPr>
            <a:xfrm>
              <a:off x="7393708" y="0"/>
              <a:ext cx="1750291" cy="5144400"/>
            </a:xfrm>
            <a:prstGeom prst="rect">
              <a:avLst/>
            </a:prstGeom>
          </p:spPr>
        </p:pic>
        <p:pic>
          <p:nvPicPr>
            <p:cNvPr id="14" name="Graphic 13">
              <a:extLst>
                <a:ext uri="{FF2B5EF4-FFF2-40B4-BE49-F238E27FC236}">
                  <a16:creationId xmlns:a16="http://schemas.microsoft.com/office/drawing/2014/main" id="{525DD552-B7F7-754F-9C14-881D6BDE872E}"/>
                </a:ext>
              </a:extLst>
            </p:cNvPr>
            <p:cNvPicPr>
              <a:picLocks/>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rcRect t="87616"/>
            <a:stretch/>
          </p:blipFill>
          <p:spPr>
            <a:xfrm>
              <a:off x="0" y="4507345"/>
              <a:ext cx="9144000" cy="637054"/>
            </a:xfrm>
            <a:prstGeom prst="rect">
              <a:avLst/>
            </a:prstGeom>
          </p:spPr>
        </p:pic>
      </p:grpSp>
      <p:pic>
        <p:nvPicPr>
          <p:cNvPr id="18" name="Graphic 17">
            <a:extLst>
              <a:ext uri="{FF2B5EF4-FFF2-40B4-BE49-F238E27FC236}">
                <a16:creationId xmlns:a16="http://schemas.microsoft.com/office/drawing/2014/main" id="{20F62942-8361-DE4F-A756-8B134BDCF7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08478" y="387927"/>
            <a:ext cx="1433319" cy="437959"/>
          </a:xfrm>
          <a:prstGeom prst="rect">
            <a:avLst/>
          </a:prstGeom>
        </p:spPr>
      </p:pic>
      <p:sp>
        <p:nvSpPr>
          <p:cNvPr id="10" name="TextBox 9">
            <a:extLst>
              <a:ext uri="{FF2B5EF4-FFF2-40B4-BE49-F238E27FC236}">
                <a16:creationId xmlns:a16="http://schemas.microsoft.com/office/drawing/2014/main" id="{422DDC00-2B65-1948-8B3D-C3D4F99102CA}"/>
              </a:ext>
              <a:ext uri="{C183D7F6-B498-43B3-948B-1728B52AA6E4}">
                <adec:decorative xmlns:adec="http://schemas.microsoft.com/office/drawing/2017/decorative" val="1"/>
              </a:ext>
            </a:extLst>
          </p:cNvPr>
          <p:cNvSpPr txBox="1"/>
          <p:nvPr/>
        </p:nvSpPr>
        <p:spPr>
          <a:xfrm>
            <a:off x="10369357" y="6329989"/>
            <a:ext cx="1524776" cy="276999"/>
          </a:xfrm>
          <a:prstGeom prst="rect">
            <a:avLst/>
          </a:prstGeom>
          <a:noFill/>
        </p:spPr>
        <p:txBody>
          <a:bodyPr wrap="none" rtlCol="0">
            <a:spAutoFit/>
          </a:bodyPr>
          <a:lstStyle/>
          <a:p>
            <a:pPr defTabSz="609585"/>
            <a:r>
              <a:rPr lang="en-US" sz="1200" err="1">
                <a:solidFill>
                  <a:srgbClr val="FFFFFF"/>
                </a:solidFill>
                <a:latin typeface="Poppins" panose="02000000000000000000" pitchFamily="2" charset="77"/>
                <a:cs typeface="Poppins" panose="02000000000000000000" pitchFamily="2" charset="77"/>
              </a:rPr>
              <a:t>Sportengland.org</a:t>
            </a:r>
            <a:endParaRPr lang="en-US" sz="1200">
              <a:solidFill>
                <a:srgbClr val="FFFFFF"/>
              </a:solidFill>
              <a:latin typeface="Poppins" panose="02000000000000000000" pitchFamily="2" charset="77"/>
              <a:cs typeface="Poppins" panose="02000000000000000000" pitchFamily="2" charset="77"/>
            </a:endParaRPr>
          </a:p>
        </p:txBody>
      </p:sp>
      <p:sp>
        <p:nvSpPr>
          <p:cNvPr id="23" name="Round Diagonal Corner of Rectangle 22">
            <a:extLst>
              <a:ext uri="{FF2B5EF4-FFF2-40B4-BE49-F238E27FC236}">
                <a16:creationId xmlns:a16="http://schemas.microsoft.com/office/drawing/2014/main" id="{392CDFD9-5CE3-2D41-B115-FCC2BD4070EA}"/>
              </a:ext>
            </a:extLst>
          </p:cNvPr>
          <p:cNvSpPr>
            <a:spLocks noGrp="1"/>
          </p:cNvSpPr>
          <p:nvPr>
            <p:ph type="title" idx="4294967295"/>
          </p:nvPr>
        </p:nvSpPr>
        <p:spPr>
          <a:xfrm>
            <a:off x="479521" y="3484713"/>
            <a:ext cx="7153041" cy="2845275"/>
          </a:xfrm>
          <a:prstGeom prst="round2DiagRect">
            <a:avLst>
              <a:gd name="adj1" fmla="val 0"/>
              <a:gd name="adj2" fmla="val 18395"/>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19200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2"/>
                </a:solidFill>
                <a:effectLst/>
                <a:uLnTx/>
                <a:uFillTx/>
                <a:latin typeface="Poppins SemiBold" panose="02000000000000000000" pitchFamily="2" charset="77"/>
                <a:ea typeface="+mn-ea"/>
                <a:cs typeface="Poppins SemiBold" panose="02000000000000000000" pitchFamily="2" charset="77"/>
              </a:rPr>
              <a:t>System Partner Reporting – Analysis Summary Report</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rPr>
              <a:t>Partner updates at 42-months</a:t>
            </a:r>
          </a:p>
        </p:txBody>
      </p:sp>
    </p:spTree>
    <p:extLst>
      <p:ext uri="{BB962C8B-B14F-4D97-AF65-F5344CB8AC3E}">
        <p14:creationId xmlns:p14="http://schemas.microsoft.com/office/powerpoint/2010/main" val="101592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GB" sz="2400" dirty="0">
              <a:solidFill>
                <a:srgbClr val="FFFFFF"/>
              </a:solidFill>
              <a:latin typeface="Calibri" panose="020F0502020204030204"/>
            </a:endParaRPr>
          </a:p>
        </p:txBody>
      </p:sp>
      <p:sp>
        <p:nvSpPr>
          <p:cNvPr id="23" name="Title 2">
            <a:extLst>
              <a:ext uri="{FF2B5EF4-FFF2-40B4-BE49-F238E27FC236}">
                <a16:creationId xmlns:a16="http://schemas.microsoft.com/office/drawing/2014/main" id="{78E21CED-4D52-1347-805C-2318D054132E}"/>
              </a:ext>
            </a:extLst>
          </p:cNvPr>
          <p:cNvSpPr txBox="1">
            <a:spLocks noGrp="1"/>
          </p:cNvSpPr>
          <p:nvPr>
            <p:ph type="title" idx="4294967295"/>
          </p:nvPr>
        </p:nvSpPr>
        <p:spPr>
          <a:xfrm>
            <a:off x="424543" y="413695"/>
            <a:ext cx="10515600" cy="56598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j-ea"/>
                <a:cs typeface="Poppins SemiBold" panose="02000000000000000000" pitchFamily="2" charset="77"/>
              </a:rPr>
              <a:t>Summary of learning</a:t>
            </a:r>
          </a:p>
        </p:txBody>
      </p:sp>
      <p:pic>
        <p:nvPicPr>
          <p:cNvPr id="24" name="Graphic 23">
            <a:extLst>
              <a:ext uri="{FF2B5EF4-FFF2-40B4-BE49-F238E27FC236}">
                <a16:creationId xmlns:a16="http://schemas.microsoft.com/office/drawing/2014/main" id="{1FD72D3F-BEF3-1540-B1A2-5B29A5E8C2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8" y="387929"/>
            <a:ext cx="926164" cy="282995"/>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365233" y="875136"/>
            <a:ext cx="11461537" cy="5778653"/>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609570">
              <a:spcAft>
                <a:spcPts val="800"/>
              </a:spcAft>
            </a:pPr>
            <a:r>
              <a:rPr lang="en-GB" sz="1200" dirty="0">
                <a:solidFill>
                  <a:srgbClr val="000000"/>
                </a:solidFill>
                <a:latin typeface="Poppins Light"/>
                <a:cs typeface="Poppins Light"/>
              </a:rPr>
              <a:t>This section presents themes from the learning updates that System Partners submitted against the Theory of Change. AI was used to assess System Partner updates against the Theory of Change, rating their alignment with identified themes. Updates were further analysed by AI to summarise key activities and learning, presented here as "What works“ and "What doesn't work". These themes include:</a:t>
            </a:r>
          </a:p>
          <a:p>
            <a:pPr marL="285115" indent="-285115" defTabSz="609570">
              <a:spcAft>
                <a:spcPts val="800"/>
              </a:spcAft>
              <a:buFont typeface="Arial" panose="020B0604020202020204" pitchFamily="34" charset="0"/>
              <a:buChar char="•"/>
            </a:pPr>
            <a:r>
              <a:rPr lang="en-GB" sz="1200" dirty="0">
                <a:solidFill>
                  <a:srgbClr val="000000"/>
                </a:solidFill>
                <a:latin typeface="Poppins Light"/>
                <a:cs typeface="Poppins Light"/>
              </a:rPr>
              <a:t>The data indicates a clear </a:t>
            </a:r>
            <a:r>
              <a:rPr lang="en-GB" sz="1200" b="1" dirty="0">
                <a:solidFill>
                  <a:srgbClr val="000000"/>
                </a:solidFill>
                <a:latin typeface="Poppins Light"/>
                <a:cs typeface="Poppins Light"/>
              </a:rPr>
              <a:t>shift from delivery to systemic work</a:t>
            </a:r>
            <a:r>
              <a:rPr lang="en-GB" sz="1200" dirty="0">
                <a:solidFill>
                  <a:srgbClr val="000000"/>
                </a:solidFill>
                <a:latin typeface="Poppins Light"/>
                <a:cs typeface="Poppins Light"/>
              </a:rPr>
              <a:t>. Organisations are increasingly acting as convenors and brokers, investing in local connectors, leadership and workforce so that communities and partners can design, lead and sustain activity themselves.</a:t>
            </a:r>
          </a:p>
          <a:p>
            <a:pPr marL="285115" indent="-285115" defTabSz="609570">
              <a:spcAft>
                <a:spcPts val="800"/>
              </a:spcAft>
              <a:buFont typeface="Arial" panose="020B0604020202020204" pitchFamily="34" charset="0"/>
              <a:buChar char="•"/>
            </a:pPr>
            <a:r>
              <a:rPr lang="en-GB" sz="1200" dirty="0">
                <a:solidFill>
                  <a:srgbClr val="000000"/>
                </a:solidFill>
                <a:latin typeface="Poppins Light"/>
                <a:cs typeface="Poppins Light"/>
              </a:rPr>
              <a:t>There is emerging evidence that </a:t>
            </a:r>
            <a:r>
              <a:rPr lang="en-GB" sz="1200" b="1" dirty="0">
                <a:solidFill>
                  <a:srgbClr val="000000"/>
                </a:solidFill>
                <a:latin typeface="Poppins Light"/>
                <a:cs typeface="Poppins Light"/>
              </a:rPr>
              <a:t>stronger internal structures, governance and learning systems are enabling this shift</a:t>
            </a:r>
            <a:r>
              <a:rPr lang="en-GB" sz="1200" dirty="0">
                <a:solidFill>
                  <a:srgbClr val="000000"/>
                </a:solidFill>
                <a:latin typeface="Poppins Light"/>
                <a:cs typeface="Poppins Light"/>
              </a:rPr>
              <a:t>. Co‑designed theories of change, proportionate MEL frameworks, refreshed policies (e.g. safeguarding, EDI, environmental sustainability) and clearer roles are improving accountability, resilience and the use of evidence in decision‑making.</a:t>
            </a:r>
          </a:p>
          <a:p>
            <a:pPr marL="285115" indent="-285115" defTabSz="609570">
              <a:spcAft>
                <a:spcPts val="800"/>
              </a:spcAft>
              <a:buFont typeface="Arial" panose="020B0604020202020204" pitchFamily="34" charset="0"/>
              <a:buChar char="•"/>
            </a:pPr>
            <a:r>
              <a:rPr lang="en-GB" sz="1200" dirty="0">
                <a:solidFill>
                  <a:srgbClr val="000000"/>
                </a:solidFill>
                <a:latin typeface="Poppins Light"/>
                <a:cs typeface="Poppins Light"/>
              </a:rPr>
              <a:t>Across the system, partners are </a:t>
            </a:r>
            <a:r>
              <a:rPr lang="en-GB" sz="1200" b="1" dirty="0">
                <a:solidFill>
                  <a:srgbClr val="000000"/>
                </a:solidFill>
                <a:latin typeface="Poppins Light"/>
                <a:cs typeface="Poppins Light"/>
              </a:rPr>
              <a:t>prioritising deep listening, trust‑building and co‑production </a:t>
            </a:r>
            <a:r>
              <a:rPr lang="en-GB" sz="1200" dirty="0">
                <a:solidFill>
                  <a:srgbClr val="000000"/>
                </a:solidFill>
                <a:latin typeface="Poppins Light"/>
                <a:cs typeface="Poppins Light"/>
              </a:rPr>
              <a:t>with communities. Tailored, culturally relevant offers and “you said, we did” feedback loops are </a:t>
            </a:r>
            <a:r>
              <a:rPr lang="en-GB" sz="1200" b="1" dirty="0">
                <a:solidFill>
                  <a:srgbClr val="000000"/>
                </a:solidFill>
                <a:latin typeface="Poppins Light"/>
                <a:cs typeface="Poppins Light"/>
              </a:rPr>
              <a:t>helping to address inequalities and ensure provision reflects local needs</a:t>
            </a:r>
            <a:r>
              <a:rPr lang="en-GB" sz="1200" dirty="0">
                <a:solidFill>
                  <a:srgbClr val="000000"/>
                </a:solidFill>
                <a:latin typeface="Poppins Light"/>
                <a:cs typeface="Poppins Light"/>
              </a:rPr>
              <a:t>, rather than standardised, sport‑first models.</a:t>
            </a:r>
          </a:p>
          <a:p>
            <a:pPr marL="285115" indent="-285115" defTabSz="609570">
              <a:spcAft>
                <a:spcPts val="800"/>
              </a:spcAft>
              <a:buFont typeface="Arial" panose="020B0604020202020204" pitchFamily="34" charset="0"/>
              <a:buChar char="•"/>
            </a:pPr>
            <a:r>
              <a:rPr lang="en-GB" sz="1200" dirty="0">
                <a:solidFill>
                  <a:srgbClr val="000000"/>
                </a:solidFill>
                <a:latin typeface="Poppins Light"/>
                <a:cs typeface="Poppins Light"/>
              </a:rPr>
              <a:t>The data shows that </a:t>
            </a:r>
            <a:r>
              <a:rPr lang="en-GB" sz="1200" b="1" dirty="0">
                <a:solidFill>
                  <a:srgbClr val="000000"/>
                </a:solidFill>
                <a:latin typeface="Poppins Light"/>
                <a:cs typeface="Poppins Light"/>
              </a:rPr>
              <a:t>collaboration is most effective where power, equity and lived experience are addressed explicitly</a:t>
            </a:r>
            <a:r>
              <a:rPr lang="en-GB" sz="1200" dirty="0">
                <a:solidFill>
                  <a:srgbClr val="000000"/>
                </a:solidFill>
                <a:latin typeface="Poppins Light"/>
                <a:cs typeface="Poppins Light"/>
              </a:rPr>
              <a:t>. Embedding community and lived‑experience voices in governance and design is strengthening legitimacy and generating more trusted, sustainable solutions.</a:t>
            </a:r>
          </a:p>
          <a:p>
            <a:pPr marL="285115" indent="-285115" defTabSz="609570">
              <a:spcAft>
                <a:spcPts val="800"/>
              </a:spcAft>
              <a:buFont typeface="Arial" panose="020B0604020202020204" pitchFamily="34" charset="0"/>
              <a:buChar char="•"/>
            </a:pPr>
            <a:r>
              <a:rPr lang="en-GB" sz="1200" dirty="0">
                <a:solidFill>
                  <a:srgbClr val="000000"/>
                </a:solidFill>
                <a:latin typeface="Poppins Light"/>
                <a:cs typeface="Poppins Light"/>
              </a:rPr>
              <a:t>Monitoring, evaluation and learning practice is </a:t>
            </a:r>
            <a:r>
              <a:rPr lang="en-GB" sz="1200" b="1" dirty="0">
                <a:solidFill>
                  <a:srgbClr val="000000"/>
                </a:solidFill>
                <a:latin typeface="Poppins Light"/>
                <a:cs typeface="Poppins Light"/>
              </a:rPr>
              <a:t>shifting from counting outputs to explaining complex change</a:t>
            </a:r>
            <a:r>
              <a:rPr lang="en-GB" sz="1200" dirty="0">
                <a:solidFill>
                  <a:srgbClr val="000000"/>
                </a:solidFill>
                <a:latin typeface="Poppins Light"/>
                <a:cs typeface="Poppins Light"/>
              </a:rPr>
              <a:t>. Mixed‑methods approaches that combine quantitative data with stories and lived experience are helping </a:t>
            </a:r>
            <a:r>
              <a:rPr lang="en-GB" sz="1200" b="1" dirty="0">
                <a:solidFill>
                  <a:srgbClr val="000000"/>
                </a:solidFill>
                <a:latin typeface="Poppins Light"/>
                <a:cs typeface="Poppins Light"/>
              </a:rPr>
              <a:t>partners understand who is benefiting, how behaviour and culture are changing</a:t>
            </a:r>
            <a:r>
              <a:rPr lang="en-GB" sz="1200" dirty="0">
                <a:solidFill>
                  <a:srgbClr val="000000"/>
                </a:solidFill>
                <a:latin typeface="Poppins Light"/>
                <a:cs typeface="Poppins Light"/>
              </a:rPr>
              <a:t>, and where gaps remain.</a:t>
            </a:r>
          </a:p>
          <a:p>
            <a:pPr marL="285115" indent="-285115" defTabSz="609570">
              <a:spcAft>
                <a:spcPts val="800"/>
              </a:spcAft>
              <a:buFont typeface="Arial" panose="020B0604020202020204" pitchFamily="34" charset="0"/>
              <a:buChar char="•"/>
            </a:pPr>
            <a:r>
              <a:rPr lang="en-GB" sz="1200" dirty="0">
                <a:solidFill>
                  <a:srgbClr val="000000"/>
                </a:solidFill>
                <a:latin typeface="Poppins Light"/>
                <a:cs typeface="Poppins Light"/>
              </a:rPr>
              <a:t>Organisations report that </a:t>
            </a:r>
            <a:r>
              <a:rPr lang="en-GB" sz="1200" b="1" dirty="0">
                <a:solidFill>
                  <a:srgbClr val="000000"/>
                </a:solidFill>
                <a:latin typeface="Poppins Light"/>
                <a:cs typeface="Poppins Light"/>
              </a:rPr>
              <a:t>system change is constrained by capacity, the complexity of working across multiple shifting systems </a:t>
            </a:r>
            <a:r>
              <a:rPr lang="en-GB" sz="1200" dirty="0">
                <a:solidFill>
                  <a:srgbClr val="000000"/>
                </a:solidFill>
                <a:latin typeface="Poppins Light"/>
                <a:cs typeface="Poppins Light"/>
              </a:rPr>
              <a:t>(e.g. health, local government, VCSE), and</a:t>
            </a:r>
            <a:r>
              <a:rPr lang="en-GB" sz="1200" b="1" dirty="0">
                <a:solidFill>
                  <a:srgbClr val="000000"/>
                </a:solidFill>
                <a:latin typeface="Poppins Light"/>
                <a:cs typeface="Poppins Light"/>
              </a:rPr>
              <a:t> risks to continuity </a:t>
            </a:r>
            <a:r>
              <a:rPr lang="en-GB" sz="1200" dirty="0">
                <a:solidFill>
                  <a:srgbClr val="000000"/>
                </a:solidFill>
                <a:latin typeface="Poppins Light"/>
                <a:cs typeface="Poppins Light"/>
              </a:rPr>
              <a:t>when work depends on a small number of individuals</a:t>
            </a:r>
            <a:r>
              <a:rPr lang="en-GB" sz="1200" b="1" dirty="0">
                <a:solidFill>
                  <a:srgbClr val="000000"/>
                </a:solidFill>
                <a:latin typeface="Poppins Light"/>
                <a:cs typeface="Poppins Light"/>
              </a:rPr>
              <a:t>.</a:t>
            </a:r>
            <a:r>
              <a:rPr lang="en-GB" sz="1200" dirty="0">
                <a:solidFill>
                  <a:srgbClr val="000000"/>
                </a:solidFill>
                <a:latin typeface="Poppins Light"/>
                <a:cs typeface="Poppins Light"/>
              </a:rPr>
              <a:t>. Progress stalls where change outpaces communication, reporting demands are disproportionate, or there is insufficient succession planning and business continuity in place.</a:t>
            </a:r>
          </a:p>
          <a:p>
            <a:pPr marL="285115" indent="-285115" defTabSz="609570">
              <a:spcAft>
                <a:spcPts val="800"/>
              </a:spcAft>
              <a:buFont typeface="Arial" panose="020B0604020202020204" pitchFamily="34" charset="0"/>
              <a:buChar char="•"/>
            </a:pPr>
            <a:r>
              <a:rPr lang="en-GB" sz="1200" dirty="0">
                <a:solidFill>
                  <a:srgbClr val="000000"/>
                </a:solidFill>
                <a:latin typeface="Poppins Light"/>
                <a:cs typeface="Poppins Light"/>
              </a:rPr>
              <a:t>Looking ahead, partners intend to </a:t>
            </a:r>
            <a:r>
              <a:rPr lang="en-GB" sz="1200" b="1" dirty="0">
                <a:solidFill>
                  <a:srgbClr val="000000"/>
                </a:solidFill>
                <a:latin typeface="Poppins Light"/>
                <a:cs typeface="Poppins Light"/>
              </a:rPr>
              <a:t>focus on fewer, deeper collaborations in places and communities facing the greatest inequalities</a:t>
            </a:r>
            <a:r>
              <a:rPr lang="en-GB" sz="1200" dirty="0">
                <a:solidFill>
                  <a:srgbClr val="000000"/>
                </a:solidFill>
                <a:latin typeface="Poppins Light"/>
                <a:cs typeface="Poppins Light"/>
              </a:rPr>
              <a:t>, embed learning and evaluation from the outset, and use shared evidence more deliberately to influence commissioning, policy and organisational culture in line with Uniting the Movement.</a:t>
            </a:r>
          </a:p>
          <a:p>
            <a:pPr marL="227748" indent="-227748" defTabSz="609570">
              <a:buFont typeface="Arial" panose="020B0604020202020204" pitchFamily="34" charset="0"/>
              <a:buChar char="•"/>
            </a:pPr>
            <a:endParaRPr lang="en-GB" sz="1200" b="1" dirty="0">
              <a:solidFill>
                <a:srgbClr val="000000"/>
              </a:solidFill>
              <a:highlight>
                <a:srgbClr val="FFFF00"/>
              </a:highlight>
              <a:latin typeface="Poppins Light" panose="00000400000000000000" pitchFamily="2" charset="0"/>
              <a:cs typeface="Poppins Light" panose="00000400000000000000" pitchFamily="2" charset="0"/>
            </a:endParaRPr>
          </a:p>
          <a:p>
            <a:pPr marL="227748" indent="-227748" defTabSz="609570">
              <a:buFont typeface="Arial" panose="020B0604020202020204" pitchFamily="34" charset="0"/>
              <a:buChar char="•"/>
            </a:pPr>
            <a:endParaRPr lang="en-GB" sz="1200" b="1" dirty="0">
              <a:solidFill>
                <a:srgbClr val="000000"/>
              </a:solidFill>
              <a:highlight>
                <a:srgbClr val="FFFF00"/>
              </a:highlight>
              <a:latin typeface="Poppins Light" panose="00000400000000000000" pitchFamily="2" charset="0"/>
              <a:cs typeface="Poppins Light" panose="00000400000000000000" pitchFamily="2" charset="0"/>
            </a:endParaRPr>
          </a:p>
          <a:p>
            <a:pPr marL="227748" indent="-227748" defTabSz="609570">
              <a:buFont typeface="Arial" panose="020B0604020202020204" pitchFamily="34" charset="0"/>
              <a:buChar char="•"/>
            </a:pPr>
            <a:endParaRPr lang="en-GB" sz="1200" b="1" dirty="0">
              <a:solidFill>
                <a:srgbClr val="000000"/>
              </a:solidFill>
              <a:highlight>
                <a:srgbClr val="FFFF00"/>
              </a:highlight>
              <a:latin typeface="Poppins Light" panose="00000400000000000000" pitchFamily="2" charset="0"/>
              <a:cs typeface="Poppins Light" panose="00000400000000000000" pitchFamily="2" charset="0"/>
            </a:endParaRPr>
          </a:p>
          <a:p>
            <a:pPr marL="227748" indent="-227748" defTabSz="609570">
              <a:buFont typeface="Arial" panose="020B0604020202020204" pitchFamily="34" charset="0"/>
              <a:buChar char="•"/>
            </a:pPr>
            <a:endParaRPr lang="en-GB" sz="1200" b="1" dirty="0">
              <a:solidFill>
                <a:srgbClr val="000000"/>
              </a:solidFill>
              <a:highlight>
                <a:srgbClr val="FFFF00"/>
              </a:highlight>
              <a:latin typeface="Poppins Light" panose="00000400000000000000" pitchFamily="2" charset="0"/>
              <a:cs typeface="Poppins Light" panose="00000400000000000000" pitchFamily="2" charset="0"/>
            </a:endParaRPr>
          </a:p>
          <a:p>
            <a:pPr marL="227748" indent="-227748" defTabSz="609570">
              <a:buFont typeface="Arial" panose="020B0604020202020204" pitchFamily="34" charset="0"/>
              <a:buChar char="•"/>
            </a:pPr>
            <a:endParaRPr lang="en-GB" sz="1200" b="1" dirty="0">
              <a:solidFill>
                <a:srgbClr val="000000"/>
              </a:solidFill>
              <a:highlight>
                <a:srgbClr val="FFFF00"/>
              </a:highlight>
              <a:latin typeface="Poppins Light" panose="00000400000000000000" pitchFamily="2" charset="0"/>
              <a:cs typeface="Poppins Light" panose="00000400000000000000" pitchFamily="2" charset="0"/>
            </a:endParaRPr>
          </a:p>
          <a:p>
            <a:pPr marL="227748" indent="-227748" defTabSz="609570">
              <a:buFont typeface="Arial" panose="020B0604020202020204" pitchFamily="34" charset="0"/>
              <a:buChar char="•"/>
            </a:pPr>
            <a:endParaRPr lang="en-GB" sz="1200" b="1" dirty="0">
              <a:solidFill>
                <a:srgbClr val="000000"/>
              </a:solidFill>
              <a:highlight>
                <a:srgbClr val="FFFF00"/>
              </a:highlight>
              <a:latin typeface="Poppins Light" panose="00000400000000000000" pitchFamily="2" charset="0"/>
              <a:cs typeface="Poppins Light" panose="00000400000000000000" pitchFamily="2" charset="0"/>
            </a:endParaRPr>
          </a:p>
          <a:p>
            <a:pPr marL="227748" indent="-227748" defTabSz="609570">
              <a:buFont typeface="Arial" panose="020B0604020202020204" pitchFamily="34" charset="0"/>
              <a:buChar char="•"/>
            </a:pPr>
            <a:endParaRPr lang="en-GB" sz="1200" b="1" dirty="0">
              <a:solidFill>
                <a:srgbClr val="000000"/>
              </a:solidFill>
              <a:highlight>
                <a:srgbClr val="FFFF00"/>
              </a:highlight>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65302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B5316-E35B-42CB-B8B0-4EACD0B508C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69C7927-B2E3-2203-0E35-361C576997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5" y="661894"/>
            <a:ext cx="7985979" cy="5330484"/>
          </a:xfrm>
          <a:prstGeom prst="rect">
            <a:avLst/>
          </a:prstGeom>
        </p:spPr>
      </p:pic>
      <p:grpSp>
        <p:nvGrpSpPr>
          <p:cNvPr id="2" name="Group 1">
            <a:extLst>
              <a:ext uri="{FF2B5EF4-FFF2-40B4-BE49-F238E27FC236}">
                <a16:creationId xmlns:a16="http://schemas.microsoft.com/office/drawing/2014/main" id="{8ABA481D-0319-69F4-42C2-384DE22BC71E}"/>
              </a:ext>
              <a:ext uri="{C183D7F6-B498-43B3-948B-1728B52AA6E4}">
                <adec:decorative xmlns:adec="http://schemas.microsoft.com/office/drawing/2017/decorative" val="1"/>
              </a:ext>
            </a:extLst>
          </p:cNvPr>
          <p:cNvGrpSpPr/>
          <p:nvPr/>
        </p:nvGrpSpPr>
        <p:grpSpPr>
          <a:xfrm>
            <a:off x="-1" y="0"/>
            <a:ext cx="12198709" cy="6858000"/>
            <a:chOff x="-1" y="0"/>
            <a:chExt cx="9149032" cy="5143500"/>
          </a:xfrm>
        </p:grpSpPr>
        <p:pic>
          <p:nvPicPr>
            <p:cNvPr id="13" name="Graphic 12">
              <a:extLst>
                <a:ext uri="{FF2B5EF4-FFF2-40B4-BE49-F238E27FC236}">
                  <a16:creationId xmlns:a16="http://schemas.microsoft.com/office/drawing/2014/main" id="{90DD7E56-3FB0-61E0-886C-3A4715A5C7CA}"/>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ADCC0DA1-64D4-5ABD-E5DB-D45F33B0B24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996FDBAE-F39E-4750-4B34-3D4E6FB110A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020E5CFF-8EA2-9209-ECF1-D5E21FFF787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68F85F5D-71A0-6627-2450-42B5711A634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759D2313-B900-3CA1-5D5C-472A844687C3}"/>
              </a:ext>
            </a:extLst>
          </p:cNvPr>
          <p:cNvSpPr>
            <a:spLocks noGrp="1"/>
          </p:cNvSpPr>
          <p:nvPr>
            <p:ph type="title" idx="4294967295"/>
          </p:nvPr>
        </p:nvSpPr>
        <p:spPr>
          <a:xfrm>
            <a:off x="4738349" y="2576409"/>
            <a:ext cx="5536431" cy="2920232"/>
          </a:xfrm>
          <a:prstGeom prst="round2DiagRect">
            <a:avLst>
              <a:gd name="adj1" fmla="val 0"/>
              <a:gd name="adj2" fmla="val 18395"/>
            </a:avLst>
          </a:prstGeom>
          <a:solidFill>
            <a:schemeClr val="bg1"/>
          </a:solidFill>
          <a:ln w="12700" cap="flat" cmpd="sng" algn="ctr">
            <a:noFill/>
            <a:prstDash val="solid"/>
            <a:miter lim="800000"/>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192000" rIns="91440" bIns="45720" numCol="1" spcCol="0" rtlCol="0" fromWordArt="0" anchor="t"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267" b="1" i="0" u="none" strike="noStrike" kern="1200" cap="none" spc="0" normalizeH="0" baseline="0" noProof="0" dirty="0">
                <a:ln>
                  <a:noFill/>
                </a:ln>
                <a:solidFill>
                  <a:srgbClr val="E31B49"/>
                </a:solidFill>
                <a:effectLst/>
                <a:uLnTx/>
                <a:uFillTx/>
                <a:latin typeface="Poppins SemiBold" panose="02000000000000000000" pitchFamily="2" charset="77"/>
                <a:ea typeface="+mn-ea"/>
                <a:cs typeface="Poppins SemiBold" panose="02000000000000000000" pitchFamily="2" charset="77"/>
              </a:rPr>
              <a:t>Challenges</a:t>
            </a:r>
          </a:p>
          <a:p>
            <a:pPr marL="0" marR="0" lvl="0" indent="0" algn="l" defTabSz="609585" rtl="0" eaLnBrk="1" fontAlgn="auto" latinLnBrk="0" hangingPunct="1">
              <a:lnSpc>
                <a:spcPts val="2667"/>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endParaRPr>
          </a:p>
        </p:txBody>
      </p:sp>
    </p:spTree>
    <p:extLst>
      <p:ext uri="{BB962C8B-B14F-4D97-AF65-F5344CB8AC3E}">
        <p14:creationId xmlns:p14="http://schemas.microsoft.com/office/powerpoint/2010/main" val="324385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GB" sz="2400" dirty="0">
              <a:solidFill>
                <a:srgbClr val="FFFFFF"/>
              </a:solidFill>
              <a:latin typeface="Calibri" panose="020F0502020204030204"/>
            </a:endParaRPr>
          </a:p>
        </p:txBody>
      </p:sp>
      <p:sp>
        <p:nvSpPr>
          <p:cNvPr id="23" name="Title 2">
            <a:extLst>
              <a:ext uri="{FF2B5EF4-FFF2-40B4-BE49-F238E27FC236}">
                <a16:creationId xmlns:a16="http://schemas.microsoft.com/office/drawing/2014/main" id="{78E21CED-4D52-1347-805C-2318D054132E}"/>
              </a:ext>
            </a:extLst>
          </p:cNvPr>
          <p:cNvSpPr txBox="1">
            <a:spLocks noGrp="1"/>
          </p:cNvSpPr>
          <p:nvPr>
            <p:ph type="title" idx="4294967295"/>
          </p:nvPr>
        </p:nvSpPr>
        <p:spPr>
          <a:xfrm>
            <a:off x="424543" y="413695"/>
            <a:ext cx="10515600" cy="56598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j-ea"/>
                <a:cs typeface="Poppins SemiBold" panose="02000000000000000000" pitchFamily="2" charset="77"/>
              </a:rPr>
              <a:t>Summary of challenges</a:t>
            </a:r>
          </a:p>
        </p:txBody>
      </p:sp>
      <p:pic>
        <p:nvPicPr>
          <p:cNvPr id="24" name="Graphic 23">
            <a:extLst>
              <a:ext uri="{FF2B5EF4-FFF2-40B4-BE49-F238E27FC236}">
                <a16:creationId xmlns:a16="http://schemas.microsoft.com/office/drawing/2014/main" id="{1FD72D3F-BEF3-1540-B1A2-5B29A5E8C2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8" y="387929"/>
            <a:ext cx="926164" cy="282995"/>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381004" y="957943"/>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609570">
              <a:buClr>
                <a:srgbClr val="004069"/>
              </a:buClr>
            </a:pPr>
            <a:r>
              <a:rPr lang="en-GB" sz="1200" dirty="0">
                <a:solidFill>
                  <a:srgbClr val="000000"/>
                </a:solidFill>
                <a:latin typeface="Poppins Light" panose="00000400000000000000" pitchFamily="2" charset="0"/>
                <a:cs typeface="Poppins Light" panose="00000400000000000000" pitchFamily="2" charset="0"/>
              </a:rPr>
              <a:t>This section presents some of the themes related to challenges that System Partners are facing, as reported in their Summary Statements, Goal blockages information and Theory of Change updates.</a:t>
            </a:r>
          </a:p>
          <a:p>
            <a:pPr defTabSz="609570">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defTabSz="609585">
              <a:buClr>
                <a:srgbClr val="004069"/>
              </a:buClr>
            </a:pPr>
            <a:r>
              <a:rPr lang="en-GB" sz="1200" dirty="0">
                <a:solidFill>
                  <a:srgbClr val="000000"/>
                </a:solidFill>
                <a:latin typeface="Poppins Light" panose="00000400000000000000" pitchFamily="2" charset="0"/>
                <a:cs typeface="Poppins Light" panose="00000400000000000000" pitchFamily="2" charset="0"/>
              </a:rPr>
              <a:t>These challenges are grouped into four key themes:</a:t>
            </a:r>
          </a:p>
          <a:p>
            <a:pPr marL="171446" indent="-171446" defTabSz="609585">
              <a:spcAft>
                <a:spcPts val="600"/>
              </a:spcAft>
              <a:buClr>
                <a:srgbClr val="004069"/>
              </a:buClr>
              <a:buFont typeface="Arial" panose="020B0604020202020204" pitchFamily="34" charset="0"/>
              <a:buChar char="•"/>
            </a:pPr>
            <a:r>
              <a:rPr lang="en-GB" sz="1200" b="1" dirty="0">
                <a:solidFill>
                  <a:srgbClr val="000000"/>
                </a:solidFill>
                <a:latin typeface="Poppins Light" panose="00000400000000000000" pitchFamily="2" charset="0"/>
                <a:cs typeface="Poppins Light" panose="00000400000000000000" pitchFamily="2" charset="0"/>
              </a:rPr>
              <a:t>Capacity &amp; capability: </a:t>
            </a:r>
            <a:r>
              <a:rPr lang="en-GB" sz="1200" dirty="0">
                <a:solidFill>
                  <a:srgbClr val="000000"/>
                </a:solidFill>
                <a:latin typeface="Poppins Light" panose="00000400000000000000" pitchFamily="2" charset="0"/>
                <a:cs typeface="Poppins Light" panose="00000400000000000000" pitchFamily="2" charset="0"/>
              </a:rPr>
              <a:t>System Partners increasingly report operating at or near full stretch, with small teams, recruitment and retention challenges, and inflationary pressures constraining both delivery and strategic work. Specialist skills in areas such as safeguarding, MEL, digital and EDI are in demand but often under‑resourced, limiting the extent to which organisations can fully embed more insight‑led, co‑produced and digitally enabled approaches.</a:t>
            </a:r>
          </a:p>
          <a:p>
            <a:pPr marL="171446" indent="-171446" defTabSz="609585">
              <a:spcAft>
                <a:spcPts val="600"/>
              </a:spcAft>
              <a:buClr>
                <a:srgbClr val="004069"/>
              </a:buClr>
              <a:buFont typeface="Arial" panose="020B0604020202020204" pitchFamily="34" charset="0"/>
              <a:buChar char="•"/>
            </a:pPr>
            <a:r>
              <a:rPr lang="en-GB" sz="1200" b="1" dirty="0">
                <a:solidFill>
                  <a:srgbClr val="000000"/>
                </a:solidFill>
                <a:latin typeface="Poppins Light" panose="00000400000000000000" pitchFamily="2" charset="0"/>
                <a:cs typeface="Poppins Light" panose="00000400000000000000" pitchFamily="2" charset="0"/>
              </a:rPr>
              <a:t>Governance challenges: </a:t>
            </a:r>
            <a:r>
              <a:rPr lang="en-GB" sz="1200" dirty="0">
                <a:solidFill>
                  <a:srgbClr val="000000"/>
                </a:solidFill>
                <a:latin typeface="Poppins Light" panose="00000400000000000000" pitchFamily="2" charset="0"/>
                <a:cs typeface="Poppins Light" panose="00000400000000000000" pitchFamily="2" charset="0"/>
              </a:rPr>
              <a:t>Many organisations are managing significant governance change – including CEO and leadership transitions, board refreshes and restructures – to align with new strategies and geographies, but these processes temporarily reduce capacity and require intensive communication. At the same time, meeting governance codes, safeguarding standards and EDI commitments is resource‑intensive, particularly for smaller NGBs and charities, and cultural change in decision‑making is recognised as long‑term work.</a:t>
            </a:r>
          </a:p>
          <a:p>
            <a:pPr marL="171446" indent="-171446" defTabSz="609585">
              <a:spcAft>
                <a:spcPts val="600"/>
              </a:spcAft>
              <a:buClr>
                <a:srgbClr val="004069"/>
              </a:buClr>
              <a:buFont typeface="Arial" panose="020B0604020202020204" pitchFamily="34" charset="0"/>
              <a:buChar char="•"/>
            </a:pPr>
            <a:r>
              <a:rPr lang="en-GB" sz="1200" b="1" dirty="0">
                <a:solidFill>
                  <a:srgbClr val="000000"/>
                </a:solidFill>
                <a:latin typeface="Poppins Light" panose="00000400000000000000" pitchFamily="2" charset="0"/>
                <a:cs typeface="Poppins Light" panose="00000400000000000000" pitchFamily="2" charset="0"/>
              </a:rPr>
              <a:t>Working in complex systems: </a:t>
            </a:r>
            <a:r>
              <a:rPr lang="en-GB" sz="1200" dirty="0">
                <a:solidFill>
                  <a:srgbClr val="000000"/>
                </a:solidFill>
                <a:latin typeface="Poppins Light" panose="00000400000000000000" pitchFamily="2" charset="0"/>
                <a:cs typeface="Poppins Light" panose="00000400000000000000" pitchFamily="2" charset="0"/>
              </a:rPr>
              <a:t>Partners are operating within rapidly shifting local government, devolution and NHS/ICB structures, which create uncertainty, require repeated relationship‑building and can slow long‑term planning. Health and education systems face acute operational and financial pressures, making it harder to prioritise prevention, physical activity and co‑designed work, even as place‑based collaborations mature at different speeds across geographies.</a:t>
            </a:r>
          </a:p>
          <a:p>
            <a:pPr marL="171446" indent="-171446" defTabSz="609585">
              <a:spcAft>
                <a:spcPts val="600"/>
              </a:spcAft>
              <a:buClr>
                <a:srgbClr val="004069"/>
              </a:buClr>
              <a:buFont typeface="Arial" panose="020B0604020202020204" pitchFamily="34" charset="0"/>
              <a:buChar char="•"/>
            </a:pPr>
            <a:r>
              <a:rPr lang="en-GB" sz="1200" b="1" dirty="0">
                <a:solidFill>
                  <a:srgbClr val="000000"/>
                </a:solidFill>
                <a:latin typeface="Poppins Light" panose="00000400000000000000" pitchFamily="2" charset="0"/>
                <a:cs typeface="Poppins Light" panose="00000400000000000000" pitchFamily="2" charset="0"/>
              </a:rPr>
              <a:t>Other operational and programme challenges: </a:t>
            </a:r>
            <a:r>
              <a:rPr lang="en-GB" sz="1200" dirty="0">
                <a:solidFill>
                  <a:srgbClr val="000000"/>
                </a:solidFill>
                <a:latin typeface="Poppins Light" panose="00000400000000000000" pitchFamily="2" charset="0"/>
                <a:cs typeface="Poppins Light" panose="00000400000000000000" pitchFamily="2" charset="0"/>
              </a:rPr>
              <a:t>Organisations are working to design and sustain inclusive programmes for those facing the greatest inequalities, but such provision is more resource‑intensive and often difficult to fund sustainably, with participation and membership growth under pressure in a challenging economic context. Digital transformation and strengthened monitoring and evaluation are progressing, yet both are described as slower and more demanding than anticipated, especially where outcomes relate to culture, relationships and system conditions rather than simple participation counts.</a:t>
            </a:r>
            <a:endParaRPr lang="en-GB" sz="1200" b="1" dirty="0">
              <a:solidFill>
                <a:srgbClr val="000000"/>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44996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826E898-FA9A-4D4E-B25C-43C0D58BD19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2787"/>
          <a:stretch/>
        </p:blipFill>
        <p:spPr>
          <a:xfrm>
            <a:off x="-19226" y="-177380"/>
            <a:ext cx="12220860" cy="2363608"/>
          </a:xfrm>
          <a:prstGeom prst="rect">
            <a:avLst/>
          </a:prstGeom>
        </p:spPr>
      </p:pic>
      <p:sp>
        <p:nvSpPr>
          <p:cNvPr id="9" name="Title 8">
            <a:extLst>
              <a:ext uri="{FF2B5EF4-FFF2-40B4-BE49-F238E27FC236}">
                <a16:creationId xmlns:a16="http://schemas.microsoft.com/office/drawing/2014/main" id="{607BE285-01B2-944A-93EF-54FEF674EF79}"/>
              </a:ext>
            </a:extLst>
          </p:cNvPr>
          <p:cNvSpPr txBox="1">
            <a:spLocks noGrp="1"/>
          </p:cNvSpPr>
          <p:nvPr>
            <p:ph type="title" idx="4294967295"/>
          </p:nvPr>
        </p:nvSpPr>
        <p:spPr>
          <a:xfrm>
            <a:off x="572945" y="234983"/>
            <a:ext cx="668598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FFFFFF">
                    <a:lumMod val="95000"/>
                  </a:srgbClr>
                </a:solidFill>
                <a:effectLst/>
                <a:uLnTx/>
                <a:uFillTx/>
                <a:latin typeface="Poppins SemiBold" panose="02000000000000000000" pitchFamily="2" charset="77"/>
                <a:ea typeface="+mn-ea"/>
                <a:cs typeface="Poppins SemiBold" panose="02000000000000000000" pitchFamily="2" charset="77"/>
              </a:rPr>
              <a:t>Evolving challenges </a:t>
            </a:r>
          </a:p>
        </p:txBody>
      </p:sp>
      <p:pic>
        <p:nvPicPr>
          <p:cNvPr id="31" name="Graphic 30">
            <a:extLst>
              <a:ext uri="{FF2B5EF4-FFF2-40B4-BE49-F238E27FC236}">
                <a16:creationId xmlns:a16="http://schemas.microsoft.com/office/drawing/2014/main" id="{4F9369D6-BF37-9946-AA7B-3ED132F3E3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59917" y="387928"/>
            <a:ext cx="926164" cy="282995"/>
          </a:xfrm>
          <a:prstGeom prst="rect">
            <a:avLst/>
          </a:prstGeom>
        </p:spPr>
      </p:pic>
      <p:sp>
        <p:nvSpPr>
          <p:cNvPr id="2" name="TextBox 1">
            <a:extLst>
              <a:ext uri="{FF2B5EF4-FFF2-40B4-BE49-F238E27FC236}">
                <a16:creationId xmlns:a16="http://schemas.microsoft.com/office/drawing/2014/main" id="{E3AA9DC5-FE64-7205-CA84-D42270FC1C50}"/>
              </a:ext>
            </a:extLst>
          </p:cNvPr>
          <p:cNvSpPr txBox="1"/>
          <p:nvPr/>
        </p:nvSpPr>
        <p:spPr>
          <a:xfrm>
            <a:off x="432621" y="1601829"/>
            <a:ext cx="11336593" cy="4893647"/>
          </a:xfrm>
          <a:prstGeom prst="rect">
            <a:avLst/>
          </a:prstGeom>
          <a:noFill/>
        </p:spPr>
        <p:txBody>
          <a:bodyPr wrap="square" rtlCol="0">
            <a:spAutoFit/>
          </a:bodyPr>
          <a:lstStyle/>
          <a:p>
            <a:pPr defTabSz="609585"/>
            <a:r>
              <a:rPr lang="en-GB" sz="1200" dirty="0">
                <a:solidFill>
                  <a:srgbClr val="000000"/>
                </a:solidFill>
                <a:latin typeface="Poppins Light" panose="00000400000000000000" pitchFamily="2" charset="0"/>
                <a:cs typeface="Poppins Light" panose="00000400000000000000" pitchFamily="2" charset="0"/>
              </a:rPr>
              <a:t>Since the start of the investment, System Partners have reported a set of </a:t>
            </a:r>
            <a:r>
              <a:rPr lang="en-GB" sz="1200" b="1" dirty="0">
                <a:solidFill>
                  <a:srgbClr val="000000"/>
                </a:solidFill>
                <a:latin typeface="Poppins Light" panose="00000400000000000000" pitchFamily="2" charset="0"/>
                <a:cs typeface="Poppins Light" panose="00000400000000000000" pitchFamily="2" charset="0"/>
              </a:rPr>
              <a:t>consistent core challenges</a:t>
            </a:r>
            <a:r>
              <a:rPr lang="en-GB" sz="1200" dirty="0">
                <a:solidFill>
                  <a:srgbClr val="000000"/>
                </a:solidFill>
                <a:latin typeface="Poppins Light" panose="00000400000000000000" pitchFamily="2" charset="0"/>
                <a:cs typeface="Poppins Light" panose="00000400000000000000" pitchFamily="2" charset="0"/>
              </a:rPr>
              <a:t>, but that are also growing in complexity.</a:t>
            </a:r>
          </a:p>
          <a:p>
            <a:pPr defTabSz="609585"/>
            <a:endParaRPr lang="en-GB" sz="1200" dirty="0">
              <a:solidFill>
                <a:srgbClr val="000000"/>
              </a:solidFill>
              <a:latin typeface="Poppins Light" panose="00000400000000000000" pitchFamily="2" charset="0"/>
              <a:cs typeface="Poppins Light" panose="00000400000000000000" pitchFamily="2" charset="0"/>
            </a:endParaRPr>
          </a:p>
          <a:p>
            <a:pPr marL="171450" indent="-171450" defTabSz="609585">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System Partners continue to operate with </a:t>
            </a:r>
            <a:r>
              <a:rPr lang="en-GB" sz="1200" b="1" dirty="0">
                <a:solidFill>
                  <a:srgbClr val="000000"/>
                </a:solidFill>
                <a:latin typeface="Poppins Light" panose="00000400000000000000" pitchFamily="2" charset="0"/>
                <a:cs typeface="Poppins Light" panose="00000400000000000000" pitchFamily="2" charset="0"/>
              </a:rPr>
              <a:t>constrained capacity and capability</a:t>
            </a:r>
            <a:r>
              <a:rPr lang="en-GB" sz="1200" dirty="0">
                <a:solidFill>
                  <a:srgbClr val="000000"/>
                </a:solidFill>
                <a:latin typeface="Poppins Light" panose="00000400000000000000" pitchFamily="2" charset="0"/>
                <a:cs typeface="Poppins Light" panose="00000400000000000000" pitchFamily="2" charset="0"/>
              </a:rPr>
              <a:t>. Small, often overstretched teams face </a:t>
            </a:r>
            <a:r>
              <a:rPr lang="en-GB" sz="1200" b="1" dirty="0">
                <a:solidFill>
                  <a:srgbClr val="000000"/>
                </a:solidFill>
                <a:latin typeface="Poppins Light" panose="00000400000000000000" pitchFamily="2" charset="0"/>
                <a:cs typeface="Poppins Light" panose="00000400000000000000" pitchFamily="2" charset="0"/>
              </a:rPr>
              <a:t>ongoing recruitment and retention difficulties at all levels</a:t>
            </a:r>
            <a:r>
              <a:rPr lang="en-GB" sz="1200" dirty="0">
                <a:solidFill>
                  <a:srgbClr val="000000"/>
                </a:solidFill>
                <a:latin typeface="Poppins Light" panose="00000400000000000000" pitchFamily="2" charset="0"/>
                <a:cs typeface="Poppins Light" panose="00000400000000000000" pitchFamily="2" charset="0"/>
              </a:rPr>
              <a:t>, including specialist roles (e.g. safeguarding, MEL, digital, EDI, insight) and the talent/coaching workforce, alongside declining or fragile volunteer capacity. These pressures are closely linked to financial constraints: rising costs, inflation and squeezed public budgets limit the ability to sustain posts, invest in skills and maintain inclusive offers.</a:t>
            </a:r>
          </a:p>
          <a:p>
            <a:pPr marL="171450" indent="-171450" defTabSz="609585">
              <a:buFont typeface="Arial" panose="020B0604020202020204" pitchFamily="34" charset="0"/>
              <a:buChar char="•"/>
            </a:pPr>
            <a:endParaRPr lang="en-GB" sz="1200" dirty="0">
              <a:solidFill>
                <a:srgbClr val="000000"/>
              </a:solidFill>
              <a:latin typeface="Poppins Light" panose="00000400000000000000" pitchFamily="2" charset="0"/>
              <a:cs typeface="Poppins Light" panose="00000400000000000000" pitchFamily="2" charset="0"/>
            </a:endParaRPr>
          </a:p>
          <a:p>
            <a:pPr marL="171450" indent="-171450" defTabSz="609585">
              <a:buFont typeface="Arial" panose="020B0604020202020204" pitchFamily="34" charset="0"/>
              <a:buChar char="•"/>
            </a:pPr>
            <a:r>
              <a:rPr lang="en-GB" sz="1200" b="1" dirty="0">
                <a:solidFill>
                  <a:srgbClr val="000000"/>
                </a:solidFill>
                <a:latin typeface="Poppins Light" panose="00000400000000000000" pitchFamily="2" charset="0"/>
                <a:cs typeface="Poppins Light" panose="00000400000000000000" pitchFamily="2" charset="0"/>
              </a:rPr>
              <a:t>Governance has shifted from isolated leadership changes to wider programmes of organisational reform</a:t>
            </a:r>
            <a:r>
              <a:rPr lang="en-GB" sz="1200" dirty="0">
                <a:solidFill>
                  <a:srgbClr val="000000"/>
                </a:solidFill>
                <a:latin typeface="Poppins Light" panose="00000400000000000000" pitchFamily="2" charset="0"/>
                <a:cs typeface="Poppins Light" panose="00000400000000000000" pitchFamily="2" charset="0"/>
              </a:rPr>
              <a:t>. Many partners are managing CEO transitions, restructures and board refreshes at the same time as meeting demanding governance, safeguarding and regulatory requirements. Efforts to </a:t>
            </a:r>
            <a:r>
              <a:rPr lang="en-GB" sz="1200" b="1" dirty="0">
                <a:solidFill>
                  <a:srgbClr val="000000"/>
                </a:solidFill>
                <a:latin typeface="Poppins Light" panose="00000400000000000000" pitchFamily="2" charset="0"/>
                <a:cs typeface="Poppins Light" panose="00000400000000000000" pitchFamily="2" charset="0"/>
              </a:rPr>
              <a:t>integrate lived experience and EDI more fully into decision‑making are positive </a:t>
            </a:r>
            <a:r>
              <a:rPr lang="en-GB" sz="1200" dirty="0">
                <a:solidFill>
                  <a:srgbClr val="000000"/>
                </a:solidFill>
                <a:latin typeface="Poppins Light" panose="00000400000000000000" pitchFamily="2" charset="0"/>
                <a:cs typeface="Poppins Light" panose="00000400000000000000" pitchFamily="2" charset="0"/>
              </a:rPr>
              <a:t>but require new structures, cultural change and time, adding to short‑term strain on leadership and governance capacity.</a:t>
            </a:r>
          </a:p>
          <a:p>
            <a:pPr marL="171450" indent="-171450" defTabSz="609585">
              <a:buFont typeface="Arial" panose="020B0604020202020204" pitchFamily="34" charset="0"/>
              <a:buChar char="•"/>
            </a:pPr>
            <a:endParaRPr lang="en-GB" sz="1200" dirty="0">
              <a:solidFill>
                <a:srgbClr val="000000"/>
              </a:solidFill>
              <a:latin typeface="Poppins Light" panose="00000400000000000000" pitchFamily="2" charset="0"/>
              <a:cs typeface="Poppins Light" panose="00000400000000000000" pitchFamily="2" charset="0"/>
            </a:endParaRPr>
          </a:p>
          <a:p>
            <a:pPr marL="171450" indent="-171450" defTabSz="609585">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Contextual challenges </a:t>
            </a:r>
            <a:r>
              <a:rPr lang="en-GB" sz="1200" b="1" dirty="0">
                <a:solidFill>
                  <a:srgbClr val="000000"/>
                </a:solidFill>
                <a:latin typeface="Poppins Light" panose="00000400000000000000" pitchFamily="2" charset="0"/>
                <a:cs typeface="Poppins Light" panose="00000400000000000000" pitchFamily="2" charset="0"/>
              </a:rPr>
              <a:t>increasingly reflect the complexity and instability of the systems </a:t>
            </a:r>
            <a:r>
              <a:rPr lang="en-GB" sz="1200" dirty="0">
                <a:solidFill>
                  <a:srgbClr val="000000"/>
                </a:solidFill>
                <a:latin typeface="Poppins Light" panose="00000400000000000000" pitchFamily="2" charset="0"/>
                <a:cs typeface="Poppins Light" panose="00000400000000000000" pitchFamily="2" charset="0"/>
              </a:rPr>
              <a:t>in which partners operate. Frequent changes in local government structures, devolution arrangements and NHS/ICB configurations, combined with acute pressures in health and education, make long‑term planning difficult and require repeated relationship‑building. While collaboration is widely valued, partners report variable “system readiness”, uneven engagement and the time‑ and resource‑intensive nature of place‑based work, raising questions about how to sustain depth of work across multiple places.</a:t>
            </a:r>
          </a:p>
          <a:p>
            <a:pPr marL="171450" indent="-171450" defTabSz="609585">
              <a:buFont typeface="Arial" panose="020B0604020202020204" pitchFamily="34" charset="0"/>
              <a:buChar char="•"/>
            </a:pPr>
            <a:endParaRPr lang="en-GB" sz="1200" dirty="0">
              <a:solidFill>
                <a:srgbClr val="000000"/>
              </a:solidFill>
              <a:latin typeface="Poppins Light" panose="00000400000000000000" pitchFamily="2" charset="0"/>
              <a:cs typeface="Poppins Light" panose="00000400000000000000" pitchFamily="2" charset="0"/>
            </a:endParaRPr>
          </a:p>
          <a:p>
            <a:pPr marL="171450" indent="-171450" defTabSz="609585">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Operationally, partners highlight persistent challenges around </a:t>
            </a:r>
            <a:r>
              <a:rPr lang="en-GB" sz="1200" b="1" dirty="0">
                <a:solidFill>
                  <a:srgbClr val="000000"/>
                </a:solidFill>
                <a:latin typeface="Poppins Light" panose="00000400000000000000" pitchFamily="2" charset="0"/>
                <a:cs typeface="Poppins Light" panose="00000400000000000000" pitchFamily="2" charset="0"/>
              </a:rPr>
              <a:t>participant engagement and retention</a:t>
            </a:r>
            <a:r>
              <a:rPr lang="en-GB" sz="1200" dirty="0">
                <a:solidFill>
                  <a:srgbClr val="000000"/>
                </a:solidFill>
                <a:latin typeface="Poppins Light" panose="00000400000000000000" pitchFamily="2" charset="0"/>
                <a:cs typeface="Poppins Light" panose="00000400000000000000" pitchFamily="2" charset="0"/>
              </a:rPr>
              <a:t>, particularly for underserved groups, and around equity and affordability within talent pathways. Inclusive provision is more resource‑intensive and harder to fund sustainably, and the cost burden on families can limit progression.</a:t>
            </a:r>
          </a:p>
          <a:p>
            <a:pPr marL="171450" indent="-171450" defTabSz="609585">
              <a:buFont typeface="Arial" panose="020B0604020202020204" pitchFamily="34" charset="0"/>
              <a:buChar char="•"/>
            </a:pPr>
            <a:endParaRPr lang="en-GB" sz="1200" dirty="0">
              <a:solidFill>
                <a:srgbClr val="000000"/>
              </a:solidFill>
              <a:latin typeface="Poppins Light" panose="00000400000000000000" pitchFamily="2" charset="0"/>
              <a:cs typeface="Poppins Light" panose="00000400000000000000" pitchFamily="2" charset="0"/>
            </a:endParaRPr>
          </a:p>
          <a:p>
            <a:pPr marL="171450" indent="-171450" defTabSz="609585">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Finally, </a:t>
            </a:r>
            <a:r>
              <a:rPr lang="en-GB" sz="1200" b="1" dirty="0">
                <a:solidFill>
                  <a:srgbClr val="000000"/>
                </a:solidFill>
                <a:latin typeface="Poppins Light" panose="00000400000000000000" pitchFamily="2" charset="0"/>
                <a:cs typeface="Poppins Light" panose="00000400000000000000" pitchFamily="2" charset="0"/>
              </a:rPr>
              <a:t>digital transformation </a:t>
            </a:r>
            <a:r>
              <a:rPr lang="en-GB" sz="1200" dirty="0">
                <a:solidFill>
                  <a:srgbClr val="000000"/>
                </a:solidFill>
                <a:latin typeface="Poppins Light" panose="00000400000000000000" pitchFamily="2" charset="0"/>
                <a:cs typeface="Poppins Light" panose="00000400000000000000" pitchFamily="2" charset="0"/>
              </a:rPr>
              <a:t>and the drive to </a:t>
            </a:r>
            <a:r>
              <a:rPr lang="en-GB" sz="1200" b="1" dirty="0">
                <a:solidFill>
                  <a:srgbClr val="000000"/>
                </a:solidFill>
                <a:latin typeface="Poppins Light" panose="00000400000000000000" pitchFamily="2" charset="0"/>
                <a:cs typeface="Poppins Light" panose="00000400000000000000" pitchFamily="2" charset="0"/>
              </a:rPr>
              <a:t>become more evidence‑led </a:t>
            </a:r>
            <a:r>
              <a:rPr lang="en-GB" sz="1200" dirty="0">
                <a:solidFill>
                  <a:srgbClr val="000000"/>
                </a:solidFill>
                <a:latin typeface="Poppins Light" panose="00000400000000000000" pitchFamily="2" charset="0"/>
                <a:cs typeface="Poppins Light" panose="00000400000000000000" pitchFamily="2" charset="0"/>
              </a:rPr>
              <a:t>have themselves become major areas of challenge. Implementing new CRMs, competition and membership systems, and strengthening MEL and insight, are seen as essential but are slower, more disruptive and more demanding than anticipated. Many partners still struggle to capture proportionate data from community organisations and to evidence cultural and system‑level change, even as expectations around insight‑led decision‑making increase.</a:t>
            </a:r>
          </a:p>
        </p:txBody>
      </p:sp>
    </p:spTree>
    <p:extLst>
      <p:ext uri="{BB962C8B-B14F-4D97-AF65-F5344CB8AC3E}">
        <p14:creationId xmlns:p14="http://schemas.microsoft.com/office/powerpoint/2010/main" val="125783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C9F33-1142-E47C-4EBD-AF18E221C30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9782354-F94A-BA2B-B705-5DEEB465F21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093" y="272316"/>
            <a:ext cx="4798041" cy="6136177"/>
          </a:xfrm>
          <a:prstGeom prst="rect">
            <a:avLst/>
          </a:prstGeom>
        </p:spPr>
      </p:pic>
      <p:grpSp>
        <p:nvGrpSpPr>
          <p:cNvPr id="2" name="Group 1">
            <a:extLst>
              <a:ext uri="{FF2B5EF4-FFF2-40B4-BE49-F238E27FC236}">
                <a16:creationId xmlns:a16="http://schemas.microsoft.com/office/drawing/2014/main" id="{B4805D03-FB0B-3DF8-EAAA-9E59190316A1}"/>
              </a:ext>
              <a:ext uri="{C183D7F6-B498-43B3-948B-1728B52AA6E4}">
                <adec:decorative xmlns:adec="http://schemas.microsoft.com/office/drawing/2017/decorative" val="1"/>
              </a:ext>
            </a:extLst>
          </p:cNvPr>
          <p:cNvGrpSpPr/>
          <p:nvPr/>
        </p:nvGrpSpPr>
        <p:grpSpPr>
          <a:xfrm>
            <a:off x="-1" y="0"/>
            <a:ext cx="12198709" cy="6858000"/>
            <a:chOff x="-1" y="0"/>
            <a:chExt cx="9149032" cy="5143500"/>
          </a:xfrm>
        </p:grpSpPr>
        <p:pic>
          <p:nvPicPr>
            <p:cNvPr id="13" name="Graphic 12">
              <a:extLst>
                <a:ext uri="{FF2B5EF4-FFF2-40B4-BE49-F238E27FC236}">
                  <a16:creationId xmlns:a16="http://schemas.microsoft.com/office/drawing/2014/main" id="{E4CA5572-2542-79E7-DA64-E99269EC06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29DBB50F-A0D4-2B59-A36C-2028A768EE5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D2C0301B-ED93-E4F8-6504-24292475E0F5}"/>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0148A337-A0EC-0C41-4482-DB229D1EB0EA}"/>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FF6C87FB-93CE-F354-9B00-C2658C11847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494D4B6D-A67C-5B4D-A58D-187230D010F3}"/>
              </a:ext>
            </a:extLst>
          </p:cNvPr>
          <p:cNvSpPr>
            <a:spLocks noGrp="1"/>
          </p:cNvSpPr>
          <p:nvPr>
            <p:ph type="title" idx="4294967295"/>
          </p:nvPr>
        </p:nvSpPr>
        <p:spPr>
          <a:xfrm>
            <a:off x="4738349" y="2576409"/>
            <a:ext cx="5536431" cy="2920232"/>
          </a:xfrm>
          <a:prstGeom prst="round2DiagRect">
            <a:avLst>
              <a:gd name="adj1" fmla="val 0"/>
              <a:gd name="adj2" fmla="val 18395"/>
            </a:avLst>
          </a:prstGeom>
          <a:solidFill>
            <a:schemeClr val="bg1"/>
          </a:solidFill>
          <a:ln w="12700" cap="flat" cmpd="sng" algn="ctr">
            <a:noFill/>
            <a:prstDash val="solid"/>
            <a:miter lim="800000"/>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192000" rIns="91440" bIns="45720" numCol="1" spcCol="0" rtlCol="0" fromWordArt="0" anchor="t"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267" b="1" i="0" u="none" strike="noStrike" kern="1200" cap="none" spc="0" normalizeH="0" baseline="0" noProof="0" dirty="0">
                <a:ln>
                  <a:noFill/>
                </a:ln>
                <a:solidFill>
                  <a:srgbClr val="E31B49"/>
                </a:solidFill>
                <a:effectLst/>
                <a:uLnTx/>
                <a:uFillTx/>
                <a:latin typeface="Poppins SemiBold" panose="02000000000000000000" pitchFamily="2" charset="77"/>
                <a:ea typeface="+mn-ea"/>
                <a:cs typeface="Poppins SemiBold" panose="02000000000000000000" pitchFamily="2" charset="77"/>
              </a:rPr>
              <a:t>Progress against KPIs – overview and commentary</a:t>
            </a:r>
          </a:p>
          <a:p>
            <a:pPr marL="0" marR="0" lvl="0" indent="0" algn="l" defTabSz="609585" rtl="0" eaLnBrk="1" fontAlgn="auto" latinLnBrk="0" hangingPunct="1">
              <a:lnSpc>
                <a:spcPts val="2667"/>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endParaRPr>
          </a:p>
        </p:txBody>
      </p:sp>
    </p:spTree>
    <p:extLst>
      <p:ext uri="{BB962C8B-B14F-4D97-AF65-F5344CB8AC3E}">
        <p14:creationId xmlns:p14="http://schemas.microsoft.com/office/powerpoint/2010/main" val="50143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7CE7-E55A-64C7-4325-601396156D84}"/>
              </a:ext>
            </a:extLst>
          </p:cNvPr>
          <p:cNvSpPr>
            <a:spLocks noGrp="1"/>
          </p:cNvSpPr>
          <p:nvPr>
            <p:ph type="title"/>
          </p:nvPr>
        </p:nvSpPr>
        <p:spPr/>
        <p:txBody>
          <a:bodyPr vert="horz" wrap="square" lIns="91440" tIns="45720" rIns="91440" bIns="45720" rtlCol="0" anchor="t" anchorCtr="0">
            <a:noAutofit/>
          </a:bodyPr>
          <a:lstStyle/>
          <a:p>
            <a:r>
              <a:rPr lang="en-GB" sz="2400" dirty="0"/>
              <a:t>System Partners: key Performance Indicators</a:t>
            </a:r>
          </a:p>
        </p:txBody>
      </p:sp>
      <p:sp>
        <p:nvSpPr>
          <p:cNvPr id="6" name="Content Placeholder 6">
            <a:extLst>
              <a:ext uri="{FF2B5EF4-FFF2-40B4-BE49-F238E27FC236}">
                <a16:creationId xmlns:a16="http://schemas.microsoft.com/office/drawing/2014/main" id="{167999E5-F3FC-A1F7-33C0-AB16BFE809DA}"/>
              </a:ext>
            </a:extLst>
          </p:cNvPr>
          <p:cNvSpPr txBox="1">
            <a:spLocks/>
          </p:cNvSpPr>
          <p:nvPr/>
        </p:nvSpPr>
        <p:spPr>
          <a:xfrm>
            <a:off x="726365" y="1226535"/>
            <a:ext cx="5722060" cy="5348435"/>
          </a:xfrm>
          <a:prstGeom prst="rect">
            <a:avLst/>
          </a:prstGeom>
        </p:spPr>
        <p:txBody>
          <a:bodyPr vert="horz" lIns="0" tIns="0" rIns="0" bIns="0" rtlCol="0">
            <a:normAutofit fontScale="77500" lnSpcReduction="20000"/>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609585">
              <a:lnSpc>
                <a:spcPct val="107000"/>
              </a:lnSpc>
              <a:spcBef>
                <a:spcPts val="1000"/>
              </a:spcBef>
              <a:spcAft>
                <a:spcPts val="800"/>
              </a:spcAft>
              <a:buClr>
                <a:srgbClr val="004069"/>
              </a:buClr>
              <a:buFont typeface="Arial" panose="020B0604020202020204" pitchFamily="34" charset="0"/>
              <a:buChar char="•"/>
            </a:pPr>
            <a:r>
              <a:rPr lang="en-GB" dirty="0">
                <a:solidFill>
                  <a:srgbClr val="000000"/>
                </a:solidFill>
                <a:latin typeface="Poppins Light" panose="00000400000000000000" pitchFamily="2" charset="0"/>
                <a:cs typeface="Poppins Light" panose="00000400000000000000" pitchFamily="2" charset="0"/>
              </a:rPr>
              <a:t>Of the 137 System Partners currently funded through this investment, 131 (96%) provided some data against the TOC outcomes. This is an improvement on the previous round of reporting (e.g. with 93% of System Partners reporting at 36-months).</a:t>
            </a:r>
          </a:p>
          <a:p>
            <a:pPr marL="228594" indent="-228594" defTabSz="609585">
              <a:lnSpc>
                <a:spcPct val="107000"/>
              </a:lnSpc>
              <a:spcBef>
                <a:spcPts val="1000"/>
              </a:spcBef>
              <a:spcAft>
                <a:spcPts val="800"/>
              </a:spcAft>
              <a:buClr>
                <a:srgbClr val="004069"/>
              </a:buClr>
              <a:buFont typeface="Arial" panose="020B0604020202020204" pitchFamily="34" charset="0"/>
              <a:buChar char="•"/>
            </a:pPr>
            <a:r>
              <a:rPr lang="en-GB" dirty="0">
                <a:solidFill>
                  <a:srgbClr val="000000"/>
                </a:solidFill>
                <a:latin typeface="Poppins Light" panose="00000400000000000000" pitchFamily="2" charset="0"/>
                <a:cs typeface="Poppins Light" panose="00000400000000000000" pitchFamily="2" charset="0"/>
              </a:rPr>
              <a:t>6 System Partners did not provide data against the TOC so were not included in the analysis. This is due to either late or no submissions of reporting. </a:t>
            </a:r>
          </a:p>
          <a:p>
            <a:pPr marL="228594" indent="-228594" defTabSz="609585">
              <a:lnSpc>
                <a:spcPct val="107000"/>
              </a:lnSpc>
              <a:spcBef>
                <a:spcPts val="1000"/>
              </a:spcBef>
              <a:spcAft>
                <a:spcPts val="800"/>
              </a:spcAft>
              <a:buClr>
                <a:srgbClr val="004069"/>
              </a:buClr>
              <a:buFont typeface="Arial" panose="020B0604020202020204" pitchFamily="34" charset="0"/>
              <a:buChar char="•"/>
            </a:pPr>
            <a:r>
              <a:rPr lang="en-GB" dirty="0">
                <a:solidFill>
                  <a:srgbClr val="000000"/>
                </a:solidFill>
                <a:latin typeface="Poppins Light" panose="00000400000000000000" pitchFamily="2" charset="0"/>
                <a:cs typeface="Poppins Light" panose="00000400000000000000" pitchFamily="2" charset="0"/>
              </a:rPr>
              <a:t>A few System Partners only completed one or two of the outcomes with progress and learning updates. Ratings were adjusted to account for this. </a:t>
            </a:r>
          </a:p>
          <a:p>
            <a:pPr marL="228594" indent="-228594" defTabSz="609585">
              <a:lnSpc>
                <a:spcPct val="107000"/>
              </a:lnSpc>
              <a:spcBef>
                <a:spcPts val="1000"/>
              </a:spcBef>
              <a:spcAft>
                <a:spcPts val="800"/>
              </a:spcAft>
              <a:buClr>
                <a:srgbClr val="004069"/>
              </a:buClr>
              <a:buFont typeface="Arial" panose="020B0604020202020204" pitchFamily="34" charset="0"/>
              <a:buChar char="•"/>
            </a:pPr>
            <a:r>
              <a:rPr lang="en-GB" dirty="0">
                <a:solidFill>
                  <a:srgbClr val="000000"/>
                </a:solidFill>
                <a:latin typeface="Poppins Light" panose="00000400000000000000" pitchFamily="2" charset="0"/>
                <a:cs typeface="Poppins Light" panose="00000400000000000000" pitchFamily="2" charset="0"/>
              </a:rPr>
              <a:t>The proportion of System Partners who have evidenced significant progress against the six TOC outcomes remains high (see next slide), though lower than reporting rounds before 36-months due to the change in methodology to create more nuanced scores.</a:t>
            </a:r>
          </a:p>
          <a:p>
            <a:pPr marL="228594" indent="-228594" defTabSz="609585">
              <a:lnSpc>
                <a:spcPct val="107000"/>
              </a:lnSpc>
              <a:spcBef>
                <a:spcPts val="1000"/>
              </a:spcBef>
              <a:spcAft>
                <a:spcPts val="800"/>
              </a:spcAft>
              <a:buClr>
                <a:srgbClr val="004069"/>
              </a:buClr>
              <a:buFont typeface="Arial" panose="020B0604020202020204" pitchFamily="34" charset="0"/>
              <a:buChar char="•"/>
            </a:pPr>
            <a:r>
              <a:rPr lang="en-GB" dirty="0">
                <a:solidFill>
                  <a:srgbClr val="000000"/>
                </a:solidFill>
                <a:latin typeface="Poppins Light" panose="00000400000000000000" pitchFamily="2" charset="0"/>
                <a:cs typeface="Poppins Light" panose="00000400000000000000" pitchFamily="2" charset="0"/>
              </a:rPr>
              <a:t>There are some differences in quality of information across the System Partners and the TOC outcomes which has created more mixed quality of information scores, though a large proportion are still rated as good. </a:t>
            </a:r>
          </a:p>
          <a:p>
            <a:pPr marL="228594" indent="-228594" defTabSz="609585">
              <a:lnSpc>
                <a:spcPct val="107000"/>
              </a:lnSpc>
              <a:spcBef>
                <a:spcPts val="1000"/>
              </a:spcBef>
              <a:spcAft>
                <a:spcPts val="800"/>
              </a:spcAft>
              <a:buClr>
                <a:srgbClr val="004069"/>
              </a:buClr>
              <a:buFont typeface="Arial" panose="020B0604020202020204" pitchFamily="34" charset="0"/>
              <a:buChar char="•"/>
            </a:pPr>
            <a:r>
              <a:rPr lang="en-GB" dirty="0">
                <a:solidFill>
                  <a:srgbClr val="000000"/>
                </a:solidFill>
                <a:latin typeface="Poppins Light" panose="00000400000000000000" pitchFamily="2" charset="0"/>
                <a:cs typeface="Poppins Light" panose="00000400000000000000" pitchFamily="2" charset="0"/>
              </a:rPr>
              <a:t>Generally, there is less significant evidence of learning compared to progress. This could be how System Partners are articulating their learning, for example they may state a learning statement but not explain how this was learned or what they have done as a result of the learning.</a:t>
            </a:r>
          </a:p>
          <a:p>
            <a:pPr marL="228594" indent="-228594" defTabSz="609585">
              <a:lnSpc>
                <a:spcPct val="107000"/>
              </a:lnSpc>
              <a:spcBef>
                <a:spcPts val="1000"/>
              </a:spcBef>
              <a:spcAft>
                <a:spcPts val="800"/>
              </a:spcAft>
              <a:buClr>
                <a:srgbClr val="004069"/>
              </a:buClr>
              <a:buFont typeface="Arial" panose="020B0604020202020204" pitchFamily="34" charset="0"/>
              <a:buChar char="•"/>
            </a:pPr>
            <a:r>
              <a:rPr lang="en-GB" dirty="0">
                <a:solidFill>
                  <a:srgbClr val="000000"/>
                </a:solidFill>
                <a:latin typeface="Poppins Light" panose="00000400000000000000" pitchFamily="2" charset="0"/>
                <a:cs typeface="Poppins Light" panose="00000400000000000000" pitchFamily="2" charset="0"/>
              </a:rPr>
              <a:t>By evidencing progress or learning, we mean the information and data provided by System Partners in reporting suggests that there is Significant/Some/Limited progress and learning against the different Theory of Change outcomes.</a:t>
            </a:r>
          </a:p>
        </p:txBody>
      </p:sp>
      <p:sp>
        <p:nvSpPr>
          <p:cNvPr id="5" name="TextBox 4">
            <a:extLst>
              <a:ext uri="{FF2B5EF4-FFF2-40B4-BE49-F238E27FC236}">
                <a16:creationId xmlns:a16="http://schemas.microsoft.com/office/drawing/2014/main" id="{6F21F694-45EB-C8F3-810F-BEC2F1D9EA86}"/>
              </a:ext>
            </a:extLst>
          </p:cNvPr>
          <p:cNvSpPr txBox="1"/>
          <p:nvPr/>
        </p:nvSpPr>
        <p:spPr>
          <a:xfrm>
            <a:off x="6602175" y="1392679"/>
            <a:ext cx="4810096" cy="481927"/>
          </a:xfrm>
          <a:prstGeom prst="rect">
            <a:avLst/>
          </a:prstGeom>
          <a:noFill/>
        </p:spPr>
        <p:txBody>
          <a:bodyPr wrap="square">
            <a:spAutoFit/>
          </a:bodyPr>
          <a:lstStyle/>
          <a:p>
            <a:pPr algn="ctr" defTabSz="592652">
              <a:lnSpc>
                <a:spcPct val="90000"/>
              </a:lnSpc>
              <a:spcBef>
                <a:spcPct val="0"/>
              </a:spcBef>
              <a:spcAft>
                <a:spcPct val="35000"/>
              </a:spcAft>
            </a:pPr>
            <a:r>
              <a:rPr lang="en-GB" sz="1400" i="1" dirty="0">
                <a:solidFill>
                  <a:srgbClr val="000000"/>
                </a:solidFill>
                <a:latin typeface="Poppins Light" panose="00000400000000000000" pitchFamily="2" charset="0"/>
                <a:cs typeface="Poppins Light" panose="00000400000000000000" pitchFamily="2" charset="0"/>
              </a:rPr>
              <a:t>Proportion of System Partners providing data against the Theory of Change outcomes</a:t>
            </a:r>
          </a:p>
        </p:txBody>
      </p:sp>
      <p:graphicFrame>
        <p:nvGraphicFramePr>
          <p:cNvPr id="3" name="Chart 2" descr="A pie chart showing that 96% of System Partners provided evidence agains the Theory of Change outcomes and 4% did not provide evidence.">
            <a:extLst>
              <a:ext uri="{FF2B5EF4-FFF2-40B4-BE49-F238E27FC236}">
                <a16:creationId xmlns:a16="http://schemas.microsoft.com/office/drawing/2014/main" id="{01985C49-305F-9977-5814-3B1EAB5E5375}"/>
              </a:ext>
            </a:extLst>
          </p:cNvPr>
          <p:cNvGraphicFramePr/>
          <p:nvPr>
            <p:extLst>
              <p:ext uri="{D42A27DB-BD31-4B8C-83A1-F6EECF244321}">
                <p14:modId xmlns:p14="http://schemas.microsoft.com/office/powerpoint/2010/main" val="3003403545"/>
              </p:ext>
            </p:extLst>
          </p:nvPr>
        </p:nvGraphicFramePr>
        <p:xfrm>
          <a:off x="6602175" y="1641348"/>
          <a:ext cx="4810095" cy="41200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BA21B30-F861-053E-641B-36C5BE0E4E77}"/>
              </a:ext>
            </a:extLst>
          </p:cNvPr>
          <p:cNvSpPr txBox="1"/>
          <p:nvPr/>
        </p:nvSpPr>
        <p:spPr>
          <a:xfrm>
            <a:off x="9089573" y="6574971"/>
            <a:ext cx="2884713" cy="195438"/>
          </a:xfrm>
          <a:prstGeom prst="rect">
            <a:avLst/>
          </a:prstGeom>
          <a:noFill/>
        </p:spPr>
        <p:txBody>
          <a:bodyPr wrap="square" lIns="0" tIns="0" rIns="0" bIns="0" rtlCol="0">
            <a:spAutoFit/>
          </a:bodyPr>
          <a:lstStyle/>
          <a:p>
            <a:pPr defTabSz="609585">
              <a:lnSpc>
                <a:spcPct val="110000"/>
              </a:lnSpc>
              <a:spcBef>
                <a:spcPts val="533"/>
              </a:spcBef>
              <a:spcAft>
                <a:spcPts val="533"/>
              </a:spcAft>
            </a:pPr>
            <a:r>
              <a:rPr lang="en-GB" sz="1200" dirty="0">
                <a:solidFill>
                  <a:srgbClr val="000000"/>
                </a:solidFill>
                <a:latin typeface="Poppins Light" panose="00000400000000000000" pitchFamily="2" charset="0"/>
                <a:cs typeface="Poppins Light" panose="00000400000000000000" pitchFamily="2" charset="0"/>
              </a:rPr>
              <a:t>Base: All System Partners – 137</a:t>
            </a:r>
          </a:p>
        </p:txBody>
      </p:sp>
    </p:spTree>
    <p:extLst>
      <p:ext uri="{BB962C8B-B14F-4D97-AF65-F5344CB8AC3E}">
        <p14:creationId xmlns:p14="http://schemas.microsoft.com/office/powerpoint/2010/main" val="290133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5931-74DC-12AD-B002-8F290B38BDAA}"/>
              </a:ext>
            </a:extLst>
          </p:cNvPr>
          <p:cNvSpPr>
            <a:spLocks noGrp="1"/>
          </p:cNvSpPr>
          <p:nvPr>
            <p:ph type="title"/>
          </p:nvPr>
        </p:nvSpPr>
        <p:spPr>
          <a:xfrm>
            <a:off x="575904" y="430837"/>
            <a:ext cx="3165587" cy="508895"/>
          </a:xfrm>
        </p:spPr>
        <p:txBody>
          <a:bodyPr/>
          <a:lstStyle/>
          <a:p>
            <a:r>
              <a:rPr lang="en-GB" sz="2400" dirty="0"/>
              <a:t>KPI Dashboard</a:t>
            </a:r>
          </a:p>
        </p:txBody>
      </p:sp>
      <p:graphicFrame>
        <p:nvGraphicFramePr>
          <p:cNvPr id="10" name="Chart 9" descr="A chart to show how evidence of progress across System Partners compare between 42 months and 36 months. At 42 months, 72% of System Partners had 'Significant' evidence of progress, 26% had 'Some&quot; and 2% 'Limited;'. This is an increase from 36-months where 49% of System Partners had 'Significant' evidence of progress, 46% had 'Some' and 6% 'Limited'.">
            <a:extLst>
              <a:ext uri="{FF2B5EF4-FFF2-40B4-BE49-F238E27FC236}">
                <a16:creationId xmlns:a16="http://schemas.microsoft.com/office/drawing/2014/main" id="{3974B73D-E027-FE70-A93D-B95B15F5A982}"/>
              </a:ext>
            </a:extLst>
          </p:cNvPr>
          <p:cNvGraphicFramePr/>
          <p:nvPr>
            <p:extLst>
              <p:ext uri="{D42A27DB-BD31-4B8C-83A1-F6EECF244321}">
                <p14:modId xmlns:p14="http://schemas.microsoft.com/office/powerpoint/2010/main" val="2027136584"/>
              </p:ext>
            </p:extLst>
          </p:nvPr>
        </p:nvGraphicFramePr>
        <p:xfrm>
          <a:off x="422714" y="970213"/>
          <a:ext cx="5401983" cy="2959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descr="A chart to show how evidence of learning across System Partners compare between 42 months and 36 months. At 42 months, 72% of System Partners had 'Significant' evidence of learning, 18% had 'Some&quot; and 10% 'Limited;'. This is an increase from 36-months where 23% of System Partners had 'Significant' evidence of learning, 43% had 'Some' and 35% 'Limited'.">
            <a:extLst>
              <a:ext uri="{FF2B5EF4-FFF2-40B4-BE49-F238E27FC236}">
                <a16:creationId xmlns:a16="http://schemas.microsoft.com/office/drawing/2014/main" id="{76DD435A-A50A-FE79-FD62-92761758565C}"/>
              </a:ext>
            </a:extLst>
          </p:cNvPr>
          <p:cNvGraphicFramePr/>
          <p:nvPr>
            <p:extLst>
              <p:ext uri="{D42A27DB-BD31-4B8C-83A1-F6EECF244321}">
                <p14:modId xmlns:p14="http://schemas.microsoft.com/office/powerpoint/2010/main" val="294640121"/>
              </p:ext>
            </p:extLst>
          </p:nvPr>
        </p:nvGraphicFramePr>
        <p:xfrm>
          <a:off x="6435369" y="938366"/>
          <a:ext cx="5333917" cy="2959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descr="A chart to show how quality of information ratings across System Partners compare between 42 months and 36 months. At 42 months, 63% of System Partners had 'Good' quality of information, 34% had 'Mixed&quot; and 4% 'Needs improvement;'. This is an increase from 36-months where 33% of System Partners had 'Good' quality of information, 47% had 'Mixed' and 20% 'Needs improvement'.">
            <a:extLst>
              <a:ext uri="{FF2B5EF4-FFF2-40B4-BE49-F238E27FC236}">
                <a16:creationId xmlns:a16="http://schemas.microsoft.com/office/drawing/2014/main" id="{16D5AD4C-7508-E4D9-CD82-58896AF6015B}"/>
              </a:ext>
            </a:extLst>
          </p:cNvPr>
          <p:cNvGraphicFramePr/>
          <p:nvPr>
            <p:extLst>
              <p:ext uri="{D42A27DB-BD31-4B8C-83A1-F6EECF244321}">
                <p14:modId xmlns:p14="http://schemas.microsoft.com/office/powerpoint/2010/main" val="4245159714"/>
              </p:ext>
            </p:extLst>
          </p:nvPr>
        </p:nvGraphicFramePr>
        <p:xfrm>
          <a:off x="422713" y="3802817"/>
          <a:ext cx="5333917" cy="295905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4C44FFD1-2FA9-DA68-6790-258DABF76629}"/>
              </a:ext>
            </a:extLst>
          </p:cNvPr>
          <p:cNvSpPr txBox="1"/>
          <p:nvPr/>
        </p:nvSpPr>
        <p:spPr>
          <a:xfrm>
            <a:off x="5964824" y="4154512"/>
            <a:ext cx="5804462" cy="1815882"/>
          </a:xfrm>
          <a:prstGeom prst="rect">
            <a:avLst/>
          </a:prstGeom>
          <a:solidFill>
            <a:schemeClr val="bg1">
              <a:lumMod val="85000"/>
            </a:schemeClr>
          </a:solidFill>
        </p:spPr>
        <p:txBody>
          <a:bodyPr wrap="square" rtlCol="0">
            <a:spAutoFit/>
          </a:bodyPr>
          <a:lstStyle/>
          <a:p>
            <a:pPr marL="285750" indent="-285750" defTabSz="609585">
              <a:buFont typeface="Arial" panose="020B0604020202020204" pitchFamily="34" charset="0"/>
              <a:buChar char="•"/>
            </a:pPr>
            <a:r>
              <a:rPr lang="en-GB" sz="1400" dirty="0">
                <a:solidFill>
                  <a:srgbClr val="000000"/>
                </a:solidFill>
                <a:latin typeface="Poppins Light" panose="00000400000000000000" pitchFamily="2" charset="0"/>
                <a:cs typeface="Poppins Light" panose="00000400000000000000" pitchFamily="2" charset="0"/>
              </a:rPr>
              <a:t>The adapted KPI analysis developed at 42-months was re-run on 36-month data to allow for comparison, with consistent approaches to the ratings. </a:t>
            </a:r>
          </a:p>
          <a:p>
            <a:pPr marL="285750" indent="-285750" defTabSz="609585">
              <a:buFont typeface="Arial" panose="020B0604020202020204" pitchFamily="34" charset="0"/>
              <a:buChar char="•"/>
            </a:pPr>
            <a:r>
              <a:rPr lang="en-GB" sz="1400" dirty="0">
                <a:solidFill>
                  <a:srgbClr val="000000"/>
                </a:solidFill>
                <a:latin typeface="Poppins Light" panose="00000400000000000000" pitchFamily="2" charset="0"/>
                <a:cs typeface="Poppins Light" panose="00000400000000000000" pitchFamily="2" charset="0"/>
              </a:rPr>
              <a:t>It shows there have been significant improvements in the evidence of progress, learning and quality of information in the last 6 months. </a:t>
            </a:r>
          </a:p>
          <a:p>
            <a:pPr marL="285750" indent="-285750" defTabSz="609585">
              <a:buFont typeface="Arial" panose="020B0604020202020204" pitchFamily="34" charset="0"/>
              <a:buChar char="•"/>
            </a:pPr>
            <a:r>
              <a:rPr lang="en-GB" sz="1400" dirty="0">
                <a:solidFill>
                  <a:srgbClr val="000000"/>
                </a:solidFill>
                <a:latin typeface="Poppins Light" panose="00000400000000000000" pitchFamily="2" charset="0"/>
                <a:cs typeface="Poppins Light" panose="00000400000000000000" pitchFamily="2" charset="0"/>
              </a:rPr>
              <a:t>The following slide also shows how progress and learning updates have improved across all areas of the TOC.</a:t>
            </a:r>
          </a:p>
        </p:txBody>
      </p:sp>
      <p:sp>
        <p:nvSpPr>
          <p:cNvPr id="7" name="TextBox 6">
            <a:extLst>
              <a:ext uri="{FF2B5EF4-FFF2-40B4-BE49-F238E27FC236}">
                <a16:creationId xmlns:a16="http://schemas.microsoft.com/office/drawing/2014/main" id="{283EAD26-4B69-471E-9ED1-3EB30EE9527F}"/>
              </a:ext>
            </a:extLst>
          </p:cNvPr>
          <p:cNvSpPr txBox="1"/>
          <p:nvPr/>
        </p:nvSpPr>
        <p:spPr>
          <a:xfrm>
            <a:off x="5964824" y="6074243"/>
            <a:ext cx="4992148" cy="195438"/>
          </a:xfrm>
          <a:prstGeom prst="rect">
            <a:avLst/>
          </a:prstGeom>
          <a:noFill/>
        </p:spPr>
        <p:txBody>
          <a:bodyPr wrap="square" lIns="0" tIns="0" rIns="0" bIns="0" rtlCol="0">
            <a:spAutoFit/>
          </a:bodyPr>
          <a:lstStyle/>
          <a:p>
            <a:pPr defTabSz="609585">
              <a:lnSpc>
                <a:spcPct val="110000"/>
              </a:lnSpc>
              <a:spcBef>
                <a:spcPts val="533"/>
              </a:spcBef>
              <a:spcAft>
                <a:spcPts val="533"/>
              </a:spcAft>
            </a:pPr>
            <a:r>
              <a:rPr lang="en-GB" sz="1200" dirty="0">
                <a:solidFill>
                  <a:srgbClr val="000000"/>
                </a:solidFill>
                <a:latin typeface="Poppins Light" panose="00000400000000000000" pitchFamily="2" charset="0"/>
                <a:cs typeface="Poppins Light" panose="00000400000000000000" pitchFamily="2" charset="0"/>
              </a:rPr>
              <a:t>Base: System Partners – 131 (42 months) and 127 (36 months)</a:t>
            </a:r>
          </a:p>
        </p:txBody>
      </p:sp>
      <p:grpSp>
        <p:nvGrpSpPr>
          <p:cNvPr id="19" name="Group 18">
            <a:extLst>
              <a:ext uri="{FF2B5EF4-FFF2-40B4-BE49-F238E27FC236}">
                <a16:creationId xmlns:a16="http://schemas.microsoft.com/office/drawing/2014/main" id="{86014A29-32E7-93E8-C752-0D4E5C579320}"/>
              </a:ext>
              <a:ext uri="{C183D7F6-B498-43B3-948B-1728B52AA6E4}">
                <adec:decorative xmlns:adec="http://schemas.microsoft.com/office/drawing/2017/decorative" val="1"/>
              </a:ext>
            </a:extLst>
          </p:cNvPr>
          <p:cNvGrpSpPr/>
          <p:nvPr/>
        </p:nvGrpSpPr>
        <p:grpSpPr>
          <a:xfrm>
            <a:off x="4780244" y="735408"/>
            <a:ext cx="2974948" cy="266471"/>
            <a:chOff x="4347279" y="561596"/>
            <a:chExt cx="2974948" cy="266471"/>
          </a:xfrm>
        </p:grpSpPr>
        <p:sp>
          <p:nvSpPr>
            <p:cNvPr id="12" name="Rectangle 11">
              <a:extLst>
                <a:ext uri="{FF2B5EF4-FFF2-40B4-BE49-F238E27FC236}">
                  <a16:creationId xmlns:a16="http://schemas.microsoft.com/office/drawing/2014/main" id="{188D597A-8F34-1882-0EFE-BDF9D4C3C0B7}"/>
                </a:ext>
              </a:extLst>
            </p:cNvPr>
            <p:cNvSpPr/>
            <p:nvPr/>
          </p:nvSpPr>
          <p:spPr>
            <a:xfrm>
              <a:off x="4347279" y="609945"/>
              <a:ext cx="141687" cy="15460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DC639BF-82D0-4DCE-97FA-675395346FDA}"/>
                </a:ext>
              </a:extLst>
            </p:cNvPr>
            <p:cNvSpPr/>
            <p:nvPr/>
          </p:nvSpPr>
          <p:spPr>
            <a:xfrm>
              <a:off x="6137647" y="609945"/>
              <a:ext cx="141687" cy="154609"/>
            </a:xfrm>
            <a:prstGeom prst="rect">
              <a:avLst/>
            </a:prstGeom>
            <a:solidFill>
              <a:srgbClr val="0072D6"/>
            </a:solidFill>
            <a:ln>
              <a:solidFill>
                <a:srgbClr val="007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261D38D-6527-0F0F-F3A0-B4CE9289EF28}"/>
                </a:ext>
              </a:extLst>
            </p:cNvPr>
            <p:cNvSpPr/>
            <p:nvPr/>
          </p:nvSpPr>
          <p:spPr>
            <a:xfrm>
              <a:off x="5391732" y="609945"/>
              <a:ext cx="141687" cy="15460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9D23E9D-0B69-5A5E-495C-79E6B080E090}"/>
                </a:ext>
              </a:extLst>
            </p:cNvPr>
            <p:cNvSpPr txBox="1"/>
            <p:nvPr/>
          </p:nvSpPr>
          <p:spPr>
            <a:xfrm>
              <a:off x="4488966" y="566457"/>
              <a:ext cx="1042893" cy="261610"/>
            </a:xfrm>
            <a:prstGeom prst="rect">
              <a:avLst/>
            </a:prstGeom>
            <a:noFill/>
          </p:spPr>
          <p:txBody>
            <a:bodyPr wrap="square" rtlCol="0">
              <a:spAutoFit/>
            </a:bodyPr>
            <a:lstStyle/>
            <a:p>
              <a:r>
                <a:rPr lang="en-GB" sz="1100" dirty="0">
                  <a:latin typeface="Poppins Light" panose="00000400000000000000" pitchFamily="2" charset="0"/>
                  <a:cs typeface="Poppins Light" panose="00000400000000000000" pitchFamily="2" charset="0"/>
                </a:rPr>
                <a:t>Significant</a:t>
              </a:r>
            </a:p>
          </p:txBody>
        </p:sp>
        <p:sp>
          <p:nvSpPr>
            <p:cNvPr id="17" name="TextBox 16">
              <a:extLst>
                <a:ext uri="{FF2B5EF4-FFF2-40B4-BE49-F238E27FC236}">
                  <a16:creationId xmlns:a16="http://schemas.microsoft.com/office/drawing/2014/main" id="{0174B695-F780-FEE2-7E40-3D3E33C369D9}"/>
                </a:ext>
              </a:extLst>
            </p:cNvPr>
            <p:cNvSpPr txBox="1"/>
            <p:nvPr/>
          </p:nvSpPr>
          <p:spPr>
            <a:xfrm>
              <a:off x="5531859" y="561596"/>
              <a:ext cx="1042893" cy="261610"/>
            </a:xfrm>
            <a:prstGeom prst="rect">
              <a:avLst/>
            </a:prstGeom>
            <a:noFill/>
          </p:spPr>
          <p:txBody>
            <a:bodyPr wrap="square" rtlCol="0">
              <a:spAutoFit/>
            </a:bodyPr>
            <a:lstStyle/>
            <a:p>
              <a:r>
                <a:rPr lang="en-GB" sz="1100" dirty="0">
                  <a:latin typeface="Poppins Light" panose="00000400000000000000" pitchFamily="2" charset="0"/>
                  <a:cs typeface="Poppins Light" panose="00000400000000000000" pitchFamily="2" charset="0"/>
                </a:rPr>
                <a:t>Some</a:t>
              </a:r>
            </a:p>
          </p:txBody>
        </p:sp>
        <p:sp>
          <p:nvSpPr>
            <p:cNvPr id="18" name="TextBox 17">
              <a:extLst>
                <a:ext uri="{FF2B5EF4-FFF2-40B4-BE49-F238E27FC236}">
                  <a16:creationId xmlns:a16="http://schemas.microsoft.com/office/drawing/2014/main" id="{ACC6855A-29F1-8E5A-8DC6-C0F64C17C4A6}"/>
                </a:ext>
              </a:extLst>
            </p:cNvPr>
            <p:cNvSpPr txBox="1"/>
            <p:nvPr/>
          </p:nvSpPr>
          <p:spPr>
            <a:xfrm>
              <a:off x="6279334" y="566457"/>
              <a:ext cx="1042893" cy="261610"/>
            </a:xfrm>
            <a:prstGeom prst="rect">
              <a:avLst/>
            </a:prstGeom>
            <a:noFill/>
          </p:spPr>
          <p:txBody>
            <a:bodyPr wrap="square" rtlCol="0">
              <a:spAutoFit/>
            </a:bodyPr>
            <a:lstStyle/>
            <a:p>
              <a:r>
                <a:rPr lang="en-GB" sz="1100" dirty="0">
                  <a:latin typeface="Poppins Light" panose="00000400000000000000" pitchFamily="2" charset="0"/>
                  <a:cs typeface="Poppins Light" panose="00000400000000000000" pitchFamily="2" charset="0"/>
                </a:rPr>
                <a:t>Limited</a:t>
              </a:r>
            </a:p>
          </p:txBody>
        </p:sp>
      </p:grpSp>
      <p:grpSp>
        <p:nvGrpSpPr>
          <p:cNvPr id="21" name="Group 20">
            <a:extLst>
              <a:ext uri="{FF2B5EF4-FFF2-40B4-BE49-F238E27FC236}">
                <a16:creationId xmlns:a16="http://schemas.microsoft.com/office/drawing/2014/main" id="{8B8FF99F-B888-B0C9-E16F-BD369155D451}"/>
              </a:ext>
              <a:ext uri="{C183D7F6-B498-43B3-948B-1728B52AA6E4}">
                <adec:decorative xmlns:adec="http://schemas.microsoft.com/office/drawing/2017/decorative" val="1"/>
              </a:ext>
            </a:extLst>
          </p:cNvPr>
          <p:cNvGrpSpPr/>
          <p:nvPr/>
        </p:nvGrpSpPr>
        <p:grpSpPr>
          <a:xfrm>
            <a:off x="428411" y="3892902"/>
            <a:ext cx="3315666" cy="266305"/>
            <a:chOff x="4347279" y="566246"/>
            <a:chExt cx="3315666" cy="266305"/>
          </a:xfrm>
        </p:grpSpPr>
        <p:sp>
          <p:nvSpPr>
            <p:cNvPr id="22" name="Rectangle 21">
              <a:extLst>
                <a:ext uri="{FF2B5EF4-FFF2-40B4-BE49-F238E27FC236}">
                  <a16:creationId xmlns:a16="http://schemas.microsoft.com/office/drawing/2014/main" id="{83034E23-D921-13D0-88CE-10D173B9461D}"/>
                </a:ext>
              </a:extLst>
            </p:cNvPr>
            <p:cNvSpPr/>
            <p:nvPr/>
          </p:nvSpPr>
          <p:spPr>
            <a:xfrm>
              <a:off x="4347279" y="609945"/>
              <a:ext cx="141687" cy="15460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5E9F7C3-ECF0-16B5-426E-B5E9DE23FA42}"/>
                </a:ext>
              </a:extLst>
            </p:cNvPr>
            <p:cNvSpPr/>
            <p:nvPr/>
          </p:nvSpPr>
          <p:spPr>
            <a:xfrm>
              <a:off x="5840241" y="609945"/>
              <a:ext cx="141687" cy="15460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E82706E-22CE-E772-0B00-F88F20D297DB}"/>
                </a:ext>
              </a:extLst>
            </p:cNvPr>
            <p:cNvSpPr/>
            <p:nvPr/>
          </p:nvSpPr>
          <p:spPr>
            <a:xfrm>
              <a:off x="5087278" y="609945"/>
              <a:ext cx="141687" cy="15460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907CAEA-7F3D-9D7A-2D36-50D3F7938F70}"/>
                </a:ext>
              </a:extLst>
            </p:cNvPr>
            <p:cNvSpPr txBox="1"/>
            <p:nvPr/>
          </p:nvSpPr>
          <p:spPr>
            <a:xfrm>
              <a:off x="4488967" y="566457"/>
              <a:ext cx="678738" cy="261610"/>
            </a:xfrm>
            <a:prstGeom prst="rect">
              <a:avLst/>
            </a:prstGeom>
            <a:noFill/>
          </p:spPr>
          <p:txBody>
            <a:bodyPr wrap="square" rtlCol="0">
              <a:spAutoFit/>
            </a:bodyPr>
            <a:lstStyle/>
            <a:p>
              <a:r>
                <a:rPr lang="en-GB" sz="1100" dirty="0">
                  <a:latin typeface="Poppins Light" panose="00000400000000000000" pitchFamily="2" charset="0"/>
                  <a:cs typeface="Poppins Light" panose="00000400000000000000" pitchFamily="2" charset="0"/>
                </a:rPr>
                <a:t>Good</a:t>
              </a:r>
            </a:p>
          </p:txBody>
        </p:sp>
        <p:sp>
          <p:nvSpPr>
            <p:cNvPr id="26" name="TextBox 25">
              <a:extLst>
                <a:ext uri="{FF2B5EF4-FFF2-40B4-BE49-F238E27FC236}">
                  <a16:creationId xmlns:a16="http://schemas.microsoft.com/office/drawing/2014/main" id="{69CB62D1-DBE3-928E-2DDD-A72AEFB23DFD}"/>
                </a:ext>
              </a:extLst>
            </p:cNvPr>
            <p:cNvSpPr txBox="1"/>
            <p:nvPr/>
          </p:nvSpPr>
          <p:spPr>
            <a:xfrm>
              <a:off x="5236442" y="570941"/>
              <a:ext cx="600718" cy="261610"/>
            </a:xfrm>
            <a:prstGeom prst="rect">
              <a:avLst/>
            </a:prstGeom>
            <a:noFill/>
          </p:spPr>
          <p:txBody>
            <a:bodyPr wrap="square" rtlCol="0">
              <a:spAutoFit/>
            </a:bodyPr>
            <a:lstStyle/>
            <a:p>
              <a:r>
                <a:rPr lang="en-GB" sz="1100" dirty="0">
                  <a:latin typeface="Poppins Light" panose="00000400000000000000" pitchFamily="2" charset="0"/>
                  <a:cs typeface="Poppins Light" panose="00000400000000000000" pitchFamily="2" charset="0"/>
                </a:rPr>
                <a:t>Mixed</a:t>
              </a:r>
            </a:p>
          </p:txBody>
        </p:sp>
        <p:sp>
          <p:nvSpPr>
            <p:cNvPr id="27" name="TextBox 26">
              <a:extLst>
                <a:ext uri="{FF2B5EF4-FFF2-40B4-BE49-F238E27FC236}">
                  <a16:creationId xmlns:a16="http://schemas.microsoft.com/office/drawing/2014/main" id="{66C29D5C-D3E0-546C-6142-549AD4FA5899}"/>
                </a:ext>
              </a:extLst>
            </p:cNvPr>
            <p:cNvSpPr txBox="1"/>
            <p:nvPr/>
          </p:nvSpPr>
          <p:spPr>
            <a:xfrm>
              <a:off x="5985009" y="566246"/>
              <a:ext cx="1677936" cy="261610"/>
            </a:xfrm>
            <a:prstGeom prst="rect">
              <a:avLst/>
            </a:prstGeom>
            <a:noFill/>
          </p:spPr>
          <p:txBody>
            <a:bodyPr wrap="square" rtlCol="0">
              <a:spAutoFit/>
            </a:bodyPr>
            <a:lstStyle/>
            <a:p>
              <a:r>
                <a:rPr lang="en-GB" sz="1100" dirty="0">
                  <a:latin typeface="Poppins Light" panose="00000400000000000000" pitchFamily="2" charset="0"/>
                  <a:cs typeface="Poppins Light" panose="00000400000000000000" pitchFamily="2" charset="0"/>
                </a:rPr>
                <a:t>Needs improvement</a:t>
              </a:r>
            </a:p>
          </p:txBody>
        </p:sp>
      </p:grpSp>
    </p:spTree>
    <p:extLst>
      <p:ext uri="{BB962C8B-B14F-4D97-AF65-F5344CB8AC3E}">
        <p14:creationId xmlns:p14="http://schemas.microsoft.com/office/powerpoint/2010/main" val="138835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F0CF-C402-2EA9-9473-7A7816902424}"/>
              </a:ext>
            </a:extLst>
          </p:cNvPr>
          <p:cNvSpPr>
            <a:spLocks noGrp="1"/>
          </p:cNvSpPr>
          <p:nvPr>
            <p:ph type="title"/>
          </p:nvPr>
        </p:nvSpPr>
        <p:spPr>
          <a:xfrm>
            <a:off x="575904" y="472463"/>
            <a:ext cx="8595805" cy="508895"/>
          </a:xfrm>
        </p:spPr>
        <p:txBody>
          <a:bodyPr>
            <a:normAutofit fontScale="90000"/>
          </a:bodyPr>
          <a:lstStyle/>
          <a:p>
            <a:r>
              <a:rPr lang="en-GB" noProof="0" dirty="0"/>
              <a:t>Variation in progress across TOC</a:t>
            </a:r>
            <a:br>
              <a:rPr lang="en-GB" noProof="0" dirty="0"/>
            </a:br>
            <a:endParaRPr lang="en-GB" noProof="0" dirty="0"/>
          </a:p>
        </p:txBody>
      </p:sp>
      <p:sp>
        <p:nvSpPr>
          <p:cNvPr id="5" name="Content Placeholder 6">
            <a:extLst>
              <a:ext uri="{FF2B5EF4-FFF2-40B4-BE49-F238E27FC236}">
                <a16:creationId xmlns:a16="http://schemas.microsoft.com/office/drawing/2014/main" id="{984A6D9B-B2BF-E5F1-46FD-95E550FC9455}"/>
              </a:ext>
            </a:extLst>
          </p:cNvPr>
          <p:cNvSpPr txBox="1">
            <a:spLocks/>
          </p:cNvSpPr>
          <p:nvPr/>
        </p:nvSpPr>
        <p:spPr>
          <a:xfrm>
            <a:off x="575906" y="1101675"/>
            <a:ext cx="4211234" cy="5291427"/>
          </a:xfrm>
          <a:prstGeom prst="rect">
            <a:avLst/>
          </a:prstGeom>
        </p:spPr>
        <p:txBody>
          <a:bodyPr lIns="0" tIns="0" rIns="0" bIns="0">
            <a:no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457200" rtl="0" eaLnBrk="1" fontAlgn="auto" latinLnBrk="0" hangingPunct="1">
              <a:lnSpc>
                <a:spcPct val="120000"/>
              </a:lnSpc>
              <a:spcBef>
                <a:spcPts val="0"/>
              </a:spcBef>
              <a:spcAft>
                <a:spcPts val="800"/>
              </a:spcAft>
              <a:buClr>
                <a:srgbClr val="00406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Across all areas of the TOC, there have been increases in the proportion of System Partners rated as showing ‘Significant’ progress, </a:t>
            </a:r>
          </a:p>
          <a:p>
            <a:pPr marL="171450" marR="0" lvl="0" indent="-171450" algn="l" defTabSz="457200" rtl="0" eaLnBrk="1" fontAlgn="auto" latinLnBrk="0" hangingPunct="1">
              <a:lnSpc>
                <a:spcPct val="120000"/>
              </a:lnSpc>
              <a:spcBef>
                <a:spcPts val="0"/>
              </a:spcBef>
              <a:spcAft>
                <a:spcPts val="800"/>
              </a:spcAft>
              <a:buClr>
                <a:srgbClr val="00406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The largest improvements in the proportion ‘Significant’ progress among the TOC outcomes are for ‘Conditions change’ (up from 57% to 73%) and ‘Collaborative practices’ (up from 77% to 95%). </a:t>
            </a:r>
          </a:p>
          <a:p>
            <a:pPr marL="171450" marR="0" lvl="0" indent="-171450" algn="l" defTabSz="457200" rtl="0" eaLnBrk="1" fontAlgn="auto" latinLnBrk="0" hangingPunct="1">
              <a:lnSpc>
                <a:spcPct val="120000"/>
              </a:lnSpc>
              <a:spcBef>
                <a:spcPts val="0"/>
              </a:spcBef>
              <a:spcAft>
                <a:spcPts val="800"/>
              </a:spcAft>
              <a:buClr>
                <a:srgbClr val="00406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Between 36-months and 42-months, for ‘Conditions change’ across partners there is evidence of a clearer </a:t>
            </a:r>
            <a:r>
              <a:rPr kumimoji="0" lang="en-GB" sz="12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shift from “testing and piloting” towards consolidating and scaling approaches that change local conditions </a:t>
            </a: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(e.g. more systematic use of insight, stronger governance, and sustained place‑based models in schools, health and community settings).</a:t>
            </a:r>
          </a:p>
          <a:p>
            <a:pPr marL="171450" marR="0" lvl="0" indent="-171450" algn="l" defTabSz="457200" rtl="0" eaLnBrk="1" fontAlgn="auto" latinLnBrk="0" hangingPunct="1">
              <a:lnSpc>
                <a:spcPct val="120000"/>
              </a:lnSpc>
              <a:spcBef>
                <a:spcPts val="0"/>
              </a:spcBef>
              <a:spcAft>
                <a:spcPts val="800"/>
              </a:spcAft>
              <a:buClr>
                <a:srgbClr val="00406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For ‘Collaborative practices’, compared with 36 months, many System Partners now describe </a:t>
            </a:r>
            <a:r>
              <a:rPr kumimoji="0" lang="en-GB" sz="12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more structured, multi‑year collaborations </a:t>
            </a: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(e.g. formalised MOUs, strategic advisory groups, new governance/steering structures), indicating </a:t>
            </a:r>
            <a:r>
              <a:rPr kumimoji="0" lang="en-GB" sz="12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a shift from ad‑hoc partnership working to clearer shared purpose and accountability</a:t>
            </a: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a:t>
            </a:r>
          </a:p>
        </p:txBody>
      </p:sp>
      <p:graphicFrame>
        <p:nvGraphicFramePr>
          <p:cNvPr id="14" name="Chart 13" descr="A chart showing improvements in progress ratings across each area of the Theory of Change between 36 months and 42 months. ">
            <a:extLst>
              <a:ext uri="{FF2B5EF4-FFF2-40B4-BE49-F238E27FC236}">
                <a16:creationId xmlns:a16="http://schemas.microsoft.com/office/drawing/2014/main" id="{C482D9EC-8671-7DC5-65B2-9059DF9CC267}"/>
              </a:ext>
            </a:extLst>
          </p:cNvPr>
          <p:cNvGraphicFramePr/>
          <p:nvPr>
            <p:extLst>
              <p:ext uri="{D42A27DB-BD31-4B8C-83A1-F6EECF244321}">
                <p14:modId xmlns:p14="http://schemas.microsoft.com/office/powerpoint/2010/main" val="17832691"/>
              </p:ext>
            </p:extLst>
          </p:nvPr>
        </p:nvGraphicFramePr>
        <p:xfrm>
          <a:off x="6830568" y="974435"/>
          <a:ext cx="487476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05E05933-1B69-1D1D-DEBB-2D29A624B5D0}"/>
              </a:ext>
              <a:ext uri="{C183D7F6-B498-43B3-948B-1728B52AA6E4}">
                <adec:decorative xmlns:adec="http://schemas.microsoft.com/office/drawing/2017/decorative" val="1"/>
              </a:ext>
            </a:extLst>
          </p:cNvPr>
          <p:cNvSpPr txBox="1"/>
          <p:nvPr/>
        </p:nvSpPr>
        <p:spPr>
          <a:xfrm>
            <a:off x="5070349" y="1271269"/>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Understand and support changes</a:t>
            </a:r>
          </a:p>
        </p:txBody>
      </p:sp>
      <p:sp>
        <p:nvSpPr>
          <p:cNvPr id="16" name="TextBox 15">
            <a:extLst>
              <a:ext uri="{FF2B5EF4-FFF2-40B4-BE49-F238E27FC236}">
                <a16:creationId xmlns:a16="http://schemas.microsoft.com/office/drawing/2014/main" id="{5001775F-51CD-F856-499B-EC6D967C2045}"/>
              </a:ext>
              <a:ext uri="{C183D7F6-B498-43B3-948B-1728B52AA6E4}">
                <adec:decorative xmlns:adec="http://schemas.microsoft.com/office/drawing/2017/decorative" val="1"/>
              </a:ext>
            </a:extLst>
          </p:cNvPr>
          <p:cNvSpPr txBox="1"/>
          <p:nvPr/>
        </p:nvSpPr>
        <p:spPr>
          <a:xfrm>
            <a:off x="5070349" y="1975806"/>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Amend processes and structures</a:t>
            </a:r>
          </a:p>
        </p:txBody>
      </p:sp>
      <p:sp>
        <p:nvSpPr>
          <p:cNvPr id="17" name="TextBox 16">
            <a:extLst>
              <a:ext uri="{FF2B5EF4-FFF2-40B4-BE49-F238E27FC236}">
                <a16:creationId xmlns:a16="http://schemas.microsoft.com/office/drawing/2014/main" id="{D29CCF88-B518-383F-4662-59AAF807E5F5}"/>
              </a:ext>
              <a:ext uri="{C183D7F6-B498-43B3-948B-1728B52AA6E4}">
                <adec:decorative xmlns:adec="http://schemas.microsoft.com/office/drawing/2017/decorative" val="1"/>
              </a:ext>
            </a:extLst>
          </p:cNvPr>
          <p:cNvSpPr txBox="1"/>
          <p:nvPr/>
        </p:nvSpPr>
        <p:spPr>
          <a:xfrm>
            <a:off x="5074286" y="2714438"/>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Collaborative practices</a:t>
            </a:r>
          </a:p>
        </p:txBody>
      </p:sp>
      <p:sp>
        <p:nvSpPr>
          <p:cNvPr id="18" name="TextBox 17">
            <a:extLst>
              <a:ext uri="{FF2B5EF4-FFF2-40B4-BE49-F238E27FC236}">
                <a16:creationId xmlns:a16="http://schemas.microsoft.com/office/drawing/2014/main" id="{3EDF0256-7EDD-9334-1A0B-6D9081DEDFF9}"/>
              </a:ext>
              <a:ext uri="{C183D7F6-B498-43B3-948B-1728B52AA6E4}">
                <adec:decorative xmlns:adec="http://schemas.microsoft.com/office/drawing/2017/decorative" val="1"/>
              </a:ext>
            </a:extLst>
          </p:cNvPr>
          <p:cNvSpPr txBox="1"/>
          <p:nvPr/>
        </p:nvSpPr>
        <p:spPr>
          <a:xfrm>
            <a:off x="5064381" y="3538001"/>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Meet community needs</a:t>
            </a:r>
          </a:p>
        </p:txBody>
      </p:sp>
      <p:sp>
        <p:nvSpPr>
          <p:cNvPr id="19" name="TextBox 18">
            <a:extLst>
              <a:ext uri="{FF2B5EF4-FFF2-40B4-BE49-F238E27FC236}">
                <a16:creationId xmlns:a16="http://schemas.microsoft.com/office/drawing/2014/main" id="{69243AD6-844A-5476-9454-9C5B62D56704}"/>
              </a:ext>
              <a:ext uri="{C183D7F6-B498-43B3-948B-1728B52AA6E4}">
                <adec:decorative xmlns:adec="http://schemas.microsoft.com/office/drawing/2017/decorative" val="1"/>
              </a:ext>
            </a:extLst>
          </p:cNvPr>
          <p:cNvSpPr txBox="1"/>
          <p:nvPr/>
        </p:nvSpPr>
        <p:spPr>
          <a:xfrm>
            <a:off x="5064380" y="4243409"/>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Conditions change</a:t>
            </a:r>
          </a:p>
        </p:txBody>
      </p:sp>
      <p:sp>
        <p:nvSpPr>
          <p:cNvPr id="20" name="TextBox 19">
            <a:extLst>
              <a:ext uri="{FF2B5EF4-FFF2-40B4-BE49-F238E27FC236}">
                <a16:creationId xmlns:a16="http://schemas.microsoft.com/office/drawing/2014/main" id="{C00B9507-9402-1C60-5C47-F8EE57BFF841}"/>
              </a:ext>
              <a:ext uri="{C183D7F6-B498-43B3-948B-1728B52AA6E4}">
                <adec:decorative xmlns:adec="http://schemas.microsoft.com/office/drawing/2017/decorative" val="1"/>
              </a:ext>
            </a:extLst>
          </p:cNvPr>
          <p:cNvSpPr txBox="1"/>
          <p:nvPr/>
        </p:nvSpPr>
        <p:spPr>
          <a:xfrm>
            <a:off x="5064379" y="5006310"/>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Uniting the Movement</a:t>
            </a:r>
          </a:p>
        </p:txBody>
      </p:sp>
      <p:grpSp>
        <p:nvGrpSpPr>
          <p:cNvPr id="23" name="Group 22">
            <a:extLst>
              <a:ext uri="{FF2B5EF4-FFF2-40B4-BE49-F238E27FC236}">
                <a16:creationId xmlns:a16="http://schemas.microsoft.com/office/drawing/2014/main" id="{761829E8-8B33-845D-267B-7320B860A564}"/>
              </a:ext>
              <a:ext uri="{C183D7F6-B498-43B3-948B-1728B52AA6E4}">
                <adec:decorative xmlns:adec="http://schemas.microsoft.com/office/drawing/2017/decorative" val="1"/>
              </a:ext>
            </a:extLst>
          </p:cNvPr>
          <p:cNvGrpSpPr/>
          <p:nvPr/>
        </p:nvGrpSpPr>
        <p:grpSpPr>
          <a:xfrm>
            <a:off x="6336791" y="1175673"/>
            <a:ext cx="918973" cy="624871"/>
            <a:chOff x="6336791" y="1055354"/>
            <a:chExt cx="918973" cy="624871"/>
          </a:xfrm>
        </p:grpSpPr>
        <p:sp>
          <p:nvSpPr>
            <p:cNvPr id="21" name="TextBox 20">
              <a:extLst>
                <a:ext uri="{FF2B5EF4-FFF2-40B4-BE49-F238E27FC236}">
                  <a16:creationId xmlns:a16="http://schemas.microsoft.com/office/drawing/2014/main" id="{8C46AEB7-983A-5C9F-8511-C18F9D9F9B0F}"/>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22" name="TextBox 21">
              <a:extLst>
                <a:ext uri="{FF2B5EF4-FFF2-40B4-BE49-F238E27FC236}">
                  <a16:creationId xmlns:a16="http://schemas.microsoft.com/office/drawing/2014/main" id="{0AE5D394-FF6F-7CEF-2EB8-760DC0187D3D}"/>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24" name="Group 23">
            <a:extLst>
              <a:ext uri="{FF2B5EF4-FFF2-40B4-BE49-F238E27FC236}">
                <a16:creationId xmlns:a16="http://schemas.microsoft.com/office/drawing/2014/main" id="{DCEC8877-258D-CB3A-D895-BD50EAC1AFAE}"/>
              </a:ext>
              <a:ext uri="{C183D7F6-B498-43B3-948B-1728B52AA6E4}">
                <adec:decorative xmlns:adec="http://schemas.microsoft.com/office/drawing/2017/decorative" val="1"/>
              </a:ext>
            </a:extLst>
          </p:cNvPr>
          <p:cNvGrpSpPr/>
          <p:nvPr/>
        </p:nvGrpSpPr>
        <p:grpSpPr>
          <a:xfrm>
            <a:off x="6336791" y="1915717"/>
            <a:ext cx="918973" cy="624871"/>
            <a:chOff x="6336791" y="1055354"/>
            <a:chExt cx="918973" cy="624871"/>
          </a:xfrm>
        </p:grpSpPr>
        <p:sp>
          <p:nvSpPr>
            <p:cNvPr id="25" name="TextBox 24">
              <a:extLst>
                <a:ext uri="{FF2B5EF4-FFF2-40B4-BE49-F238E27FC236}">
                  <a16:creationId xmlns:a16="http://schemas.microsoft.com/office/drawing/2014/main" id="{74D748F2-303E-4537-0EAC-CB4146E4D071}"/>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26" name="TextBox 25">
              <a:extLst>
                <a:ext uri="{FF2B5EF4-FFF2-40B4-BE49-F238E27FC236}">
                  <a16:creationId xmlns:a16="http://schemas.microsoft.com/office/drawing/2014/main" id="{BF4E1860-4CE9-EE7F-9E19-3387FB57269A}"/>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27" name="Group 26">
            <a:extLst>
              <a:ext uri="{FF2B5EF4-FFF2-40B4-BE49-F238E27FC236}">
                <a16:creationId xmlns:a16="http://schemas.microsoft.com/office/drawing/2014/main" id="{DCE5FE47-BB1B-2E96-5B78-3299A1926F52}"/>
              </a:ext>
              <a:ext uri="{C183D7F6-B498-43B3-948B-1728B52AA6E4}">
                <adec:decorative xmlns:adec="http://schemas.microsoft.com/office/drawing/2017/decorative" val="1"/>
              </a:ext>
            </a:extLst>
          </p:cNvPr>
          <p:cNvGrpSpPr/>
          <p:nvPr/>
        </p:nvGrpSpPr>
        <p:grpSpPr>
          <a:xfrm>
            <a:off x="6326885" y="2677615"/>
            <a:ext cx="918973" cy="624871"/>
            <a:chOff x="6336791" y="1055354"/>
            <a:chExt cx="918973" cy="624871"/>
          </a:xfrm>
        </p:grpSpPr>
        <p:sp>
          <p:nvSpPr>
            <p:cNvPr id="28" name="TextBox 27">
              <a:extLst>
                <a:ext uri="{FF2B5EF4-FFF2-40B4-BE49-F238E27FC236}">
                  <a16:creationId xmlns:a16="http://schemas.microsoft.com/office/drawing/2014/main" id="{F948812E-B81D-5E15-8192-C906A2333F40}"/>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29" name="TextBox 28">
              <a:extLst>
                <a:ext uri="{FF2B5EF4-FFF2-40B4-BE49-F238E27FC236}">
                  <a16:creationId xmlns:a16="http://schemas.microsoft.com/office/drawing/2014/main" id="{7EB51123-675C-A827-6968-D2E3157C4A4C}"/>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30" name="Group 29">
            <a:extLst>
              <a:ext uri="{FF2B5EF4-FFF2-40B4-BE49-F238E27FC236}">
                <a16:creationId xmlns:a16="http://schemas.microsoft.com/office/drawing/2014/main" id="{2D5F76F2-DCCA-944C-E786-68426453A37C}"/>
              </a:ext>
              <a:ext uri="{C183D7F6-B498-43B3-948B-1728B52AA6E4}">
                <adec:decorative xmlns:adec="http://schemas.microsoft.com/office/drawing/2017/decorative" val="1"/>
              </a:ext>
            </a:extLst>
          </p:cNvPr>
          <p:cNvGrpSpPr/>
          <p:nvPr/>
        </p:nvGrpSpPr>
        <p:grpSpPr>
          <a:xfrm>
            <a:off x="6326884" y="3424554"/>
            <a:ext cx="918973" cy="624871"/>
            <a:chOff x="6336791" y="1055354"/>
            <a:chExt cx="918973" cy="624871"/>
          </a:xfrm>
        </p:grpSpPr>
        <p:sp>
          <p:nvSpPr>
            <p:cNvPr id="31" name="TextBox 30">
              <a:extLst>
                <a:ext uri="{FF2B5EF4-FFF2-40B4-BE49-F238E27FC236}">
                  <a16:creationId xmlns:a16="http://schemas.microsoft.com/office/drawing/2014/main" id="{A93C1285-5DDF-004D-0A35-22E538BE0E38}"/>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32" name="TextBox 31">
              <a:extLst>
                <a:ext uri="{FF2B5EF4-FFF2-40B4-BE49-F238E27FC236}">
                  <a16:creationId xmlns:a16="http://schemas.microsoft.com/office/drawing/2014/main" id="{7E49E582-5916-90BB-E5FB-D6C46634ACDF}"/>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33" name="Group 32">
            <a:extLst>
              <a:ext uri="{FF2B5EF4-FFF2-40B4-BE49-F238E27FC236}">
                <a16:creationId xmlns:a16="http://schemas.microsoft.com/office/drawing/2014/main" id="{DE4785D3-E701-6D2A-68BD-C6C84D776392}"/>
              </a:ext>
              <a:ext uri="{C183D7F6-B498-43B3-948B-1728B52AA6E4}">
                <adec:decorative xmlns:adec="http://schemas.microsoft.com/office/drawing/2017/decorative" val="1"/>
              </a:ext>
            </a:extLst>
          </p:cNvPr>
          <p:cNvGrpSpPr/>
          <p:nvPr/>
        </p:nvGrpSpPr>
        <p:grpSpPr>
          <a:xfrm>
            <a:off x="6316978" y="4171493"/>
            <a:ext cx="918973" cy="624871"/>
            <a:chOff x="6336791" y="1055354"/>
            <a:chExt cx="918973" cy="624871"/>
          </a:xfrm>
        </p:grpSpPr>
        <p:sp>
          <p:nvSpPr>
            <p:cNvPr id="34" name="TextBox 33">
              <a:extLst>
                <a:ext uri="{FF2B5EF4-FFF2-40B4-BE49-F238E27FC236}">
                  <a16:creationId xmlns:a16="http://schemas.microsoft.com/office/drawing/2014/main" id="{DDC3EE6E-AA9E-3D9C-7ADA-98E41500963F}"/>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35" name="TextBox 34">
              <a:extLst>
                <a:ext uri="{FF2B5EF4-FFF2-40B4-BE49-F238E27FC236}">
                  <a16:creationId xmlns:a16="http://schemas.microsoft.com/office/drawing/2014/main" id="{96ECF333-10A3-5F59-6422-23892A26BC9A}"/>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36" name="Group 35">
            <a:extLst>
              <a:ext uri="{FF2B5EF4-FFF2-40B4-BE49-F238E27FC236}">
                <a16:creationId xmlns:a16="http://schemas.microsoft.com/office/drawing/2014/main" id="{1A0DBF95-D220-5086-C22C-44431664DA66}"/>
              </a:ext>
              <a:ext uri="{C183D7F6-B498-43B3-948B-1728B52AA6E4}">
                <adec:decorative xmlns:adec="http://schemas.microsoft.com/office/drawing/2017/decorative" val="1"/>
              </a:ext>
            </a:extLst>
          </p:cNvPr>
          <p:cNvGrpSpPr/>
          <p:nvPr/>
        </p:nvGrpSpPr>
        <p:grpSpPr>
          <a:xfrm>
            <a:off x="6326883" y="4927742"/>
            <a:ext cx="918973" cy="624871"/>
            <a:chOff x="6336791" y="1055354"/>
            <a:chExt cx="918973" cy="624871"/>
          </a:xfrm>
        </p:grpSpPr>
        <p:sp>
          <p:nvSpPr>
            <p:cNvPr id="37" name="TextBox 36">
              <a:extLst>
                <a:ext uri="{FF2B5EF4-FFF2-40B4-BE49-F238E27FC236}">
                  <a16:creationId xmlns:a16="http://schemas.microsoft.com/office/drawing/2014/main" id="{C7DA44BD-F266-E1BD-9675-58A748147B02}"/>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38" name="TextBox 37">
              <a:extLst>
                <a:ext uri="{FF2B5EF4-FFF2-40B4-BE49-F238E27FC236}">
                  <a16:creationId xmlns:a16="http://schemas.microsoft.com/office/drawing/2014/main" id="{DA5B8B06-1621-60A4-27C7-16BFAC2A6146}"/>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sp>
        <p:nvSpPr>
          <p:cNvPr id="39" name="Rectangle 38">
            <a:extLst>
              <a:ext uri="{FF2B5EF4-FFF2-40B4-BE49-F238E27FC236}">
                <a16:creationId xmlns:a16="http://schemas.microsoft.com/office/drawing/2014/main" id="{14BEAE96-AA40-646D-0216-A0D550289D71}"/>
              </a:ext>
              <a:ext uri="{C183D7F6-B498-43B3-948B-1728B52AA6E4}">
                <adec:decorative xmlns:adec="http://schemas.microsoft.com/office/drawing/2017/decorative" val="1"/>
              </a:ext>
            </a:extLst>
          </p:cNvPr>
          <p:cNvSpPr/>
          <p:nvPr/>
        </p:nvSpPr>
        <p:spPr>
          <a:xfrm>
            <a:off x="5074286" y="1101675"/>
            <a:ext cx="6631050" cy="708211"/>
          </a:xfrm>
          <a:prstGeom prst="rect">
            <a:avLst/>
          </a:prstGeom>
          <a:noFill/>
          <a:ln w="19050">
            <a:solidFill>
              <a:srgbClr val="1DA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9B87905-E570-6F21-69EF-56AE0595C155}"/>
              </a:ext>
              <a:ext uri="{C183D7F6-B498-43B3-948B-1728B52AA6E4}">
                <adec:decorative xmlns:adec="http://schemas.microsoft.com/office/drawing/2017/decorative" val="1"/>
              </a:ext>
            </a:extLst>
          </p:cNvPr>
          <p:cNvSpPr/>
          <p:nvPr/>
        </p:nvSpPr>
        <p:spPr>
          <a:xfrm>
            <a:off x="5074286" y="1859165"/>
            <a:ext cx="6631050" cy="708211"/>
          </a:xfrm>
          <a:prstGeom prst="rect">
            <a:avLst/>
          </a:prstGeom>
          <a:noFill/>
          <a:ln w="19050">
            <a:solidFill>
              <a:srgbClr val="994F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D38A5ABB-764E-F4EA-94A6-0BB08EF5859D}"/>
              </a:ext>
              <a:ext uri="{C183D7F6-B498-43B3-948B-1728B52AA6E4}">
                <adec:decorative xmlns:adec="http://schemas.microsoft.com/office/drawing/2017/decorative" val="1"/>
              </a:ext>
            </a:extLst>
          </p:cNvPr>
          <p:cNvSpPr/>
          <p:nvPr/>
        </p:nvSpPr>
        <p:spPr>
          <a:xfrm>
            <a:off x="5074286" y="2615040"/>
            <a:ext cx="6631050" cy="708211"/>
          </a:xfrm>
          <a:prstGeom prst="rect">
            <a:avLst/>
          </a:prstGeom>
          <a:noFill/>
          <a:ln w="19050">
            <a:solidFill>
              <a:srgbClr val="E2DA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4609DE0-64BC-9B64-0FC5-D8027D6837D0}"/>
              </a:ext>
              <a:ext uri="{C183D7F6-B498-43B3-948B-1728B52AA6E4}">
                <adec:decorative xmlns:adec="http://schemas.microsoft.com/office/drawing/2017/decorative" val="1"/>
              </a:ext>
            </a:extLst>
          </p:cNvPr>
          <p:cNvSpPr/>
          <p:nvPr/>
        </p:nvSpPr>
        <p:spPr>
          <a:xfrm>
            <a:off x="5074286" y="3381054"/>
            <a:ext cx="6631050" cy="708211"/>
          </a:xfrm>
          <a:prstGeom prst="rect">
            <a:avLst/>
          </a:prstGeom>
          <a:noFill/>
          <a:ln w="19050">
            <a:solidFill>
              <a:srgbClr val="121B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D134463-235D-6A33-47DF-7922CB60A01D}"/>
              </a:ext>
              <a:ext uri="{C183D7F6-B498-43B3-948B-1728B52AA6E4}">
                <adec:decorative xmlns:adec="http://schemas.microsoft.com/office/drawing/2017/decorative" val="1"/>
              </a:ext>
            </a:extLst>
          </p:cNvPr>
          <p:cNvSpPr/>
          <p:nvPr/>
        </p:nvSpPr>
        <p:spPr>
          <a:xfrm>
            <a:off x="5075936" y="4140963"/>
            <a:ext cx="6631050" cy="708211"/>
          </a:xfrm>
          <a:prstGeom prst="rect">
            <a:avLst/>
          </a:prstGeom>
          <a:noFill/>
          <a:ln w="19050">
            <a:solidFill>
              <a:srgbClr val="FF74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D44D591-FF46-8AE0-EC3C-5C0C1E097D28}"/>
              </a:ext>
              <a:ext uri="{C183D7F6-B498-43B3-948B-1728B52AA6E4}">
                <adec:decorative xmlns:adec="http://schemas.microsoft.com/office/drawing/2017/decorative" val="1"/>
              </a:ext>
            </a:extLst>
          </p:cNvPr>
          <p:cNvSpPr/>
          <p:nvPr/>
        </p:nvSpPr>
        <p:spPr>
          <a:xfrm>
            <a:off x="5074286" y="4906977"/>
            <a:ext cx="6631050" cy="708211"/>
          </a:xfrm>
          <a:prstGeom prst="rect">
            <a:avLst/>
          </a:prstGeom>
          <a:noFill/>
          <a:ln w="19050">
            <a:solidFill>
              <a:srgbClr val="9FE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A2496F1-BDF3-5F92-0513-D18414BF2EC1}"/>
              </a:ext>
            </a:extLst>
          </p:cNvPr>
          <p:cNvSpPr txBox="1"/>
          <p:nvPr/>
        </p:nvSpPr>
        <p:spPr>
          <a:xfrm>
            <a:off x="5074286" y="6430345"/>
            <a:ext cx="4992148" cy="195438"/>
          </a:xfrm>
          <a:prstGeom prst="rect">
            <a:avLst/>
          </a:prstGeom>
          <a:noFill/>
        </p:spPr>
        <p:txBody>
          <a:bodyPr wrap="square" lIns="0" tIns="0" rIns="0" bIns="0" rtlCol="0">
            <a:spAutoFit/>
          </a:bodyPr>
          <a:lstStyle/>
          <a:p>
            <a:pPr defTabSz="609585">
              <a:lnSpc>
                <a:spcPct val="110000"/>
              </a:lnSpc>
              <a:spcBef>
                <a:spcPts val="533"/>
              </a:spcBef>
              <a:spcAft>
                <a:spcPts val="533"/>
              </a:spcAft>
            </a:pPr>
            <a:r>
              <a:rPr lang="en-GB" sz="1200" dirty="0">
                <a:solidFill>
                  <a:srgbClr val="000000"/>
                </a:solidFill>
                <a:latin typeface="Poppins Light" panose="00000400000000000000" pitchFamily="2" charset="0"/>
                <a:cs typeface="Poppins Light" panose="00000400000000000000" pitchFamily="2" charset="0"/>
              </a:rPr>
              <a:t>Base: System Partners – 131 (42 months) and 127 (36 months)</a:t>
            </a:r>
          </a:p>
        </p:txBody>
      </p:sp>
    </p:spTree>
    <p:extLst>
      <p:ext uri="{BB962C8B-B14F-4D97-AF65-F5344CB8AC3E}">
        <p14:creationId xmlns:p14="http://schemas.microsoft.com/office/powerpoint/2010/main" val="25221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F1EA3-314C-DCB6-21B4-13A6B4A3C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1873E-1F21-6E2A-F18C-FA7190D82AC9}"/>
              </a:ext>
            </a:extLst>
          </p:cNvPr>
          <p:cNvSpPr>
            <a:spLocks noGrp="1"/>
          </p:cNvSpPr>
          <p:nvPr>
            <p:ph type="title"/>
          </p:nvPr>
        </p:nvSpPr>
        <p:spPr>
          <a:xfrm>
            <a:off x="575904" y="472463"/>
            <a:ext cx="8595805" cy="508895"/>
          </a:xfrm>
        </p:spPr>
        <p:txBody>
          <a:bodyPr>
            <a:normAutofit fontScale="90000"/>
          </a:bodyPr>
          <a:lstStyle/>
          <a:p>
            <a:r>
              <a:rPr lang="en-GB" noProof="0" dirty="0"/>
              <a:t>Variation in learning across TOC</a:t>
            </a:r>
            <a:br>
              <a:rPr lang="en-GB" noProof="0" dirty="0"/>
            </a:br>
            <a:endParaRPr lang="en-GB" noProof="0" dirty="0"/>
          </a:p>
        </p:txBody>
      </p:sp>
      <p:sp>
        <p:nvSpPr>
          <p:cNvPr id="5" name="Content Placeholder 6">
            <a:extLst>
              <a:ext uri="{FF2B5EF4-FFF2-40B4-BE49-F238E27FC236}">
                <a16:creationId xmlns:a16="http://schemas.microsoft.com/office/drawing/2014/main" id="{5652D55C-DAEE-51E8-FFC3-AA3AD380DEFD}"/>
              </a:ext>
            </a:extLst>
          </p:cNvPr>
          <p:cNvSpPr txBox="1">
            <a:spLocks/>
          </p:cNvSpPr>
          <p:nvPr/>
        </p:nvSpPr>
        <p:spPr>
          <a:xfrm>
            <a:off x="575905" y="981356"/>
            <a:ext cx="4462439" cy="5291427"/>
          </a:xfrm>
          <a:prstGeom prst="rect">
            <a:avLst/>
          </a:prstGeom>
        </p:spPr>
        <p:txBody>
          <a:bodyPr lIns="0" tIns="0" rIns="0" bIns="0">
            <a:no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457200" rtl="0" eaLnBrk="1" fontAlgn="auto" latinLnBrk="0" hangingPunct="1">
              <a:lnSpc>
                <a:spcPct val="120000"/>
              </a:lnSpc>
              <a:spcBef>
                <a:spcPts val="0"/>
              </a:spcBef>
              <a:spcAft>
                <a:spcPts val="800"/>
              </a:spcAft>
              <a:buClr>
                <a:srgbClr val="00406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Across all areas of the TOC, there have been improvements in evidence of learning from System Partners.</a:t>
            </a:r>
          </a:p>
          <a:p>
            <a:pPr marL="171450" marR="0" lvl="0" indent="-171450" algn="l" defTabSz="457200" rtl="0" eaLnBrk="1" fontAlgn="auto" latinLnBrk="0" hangingPunct="1">
              <a:lnSpc>
                <a:spcPct val="120000"/>
              </a:lnSpc>
              <a:spcBef>
                <a:spcPts val="0"/>
              </a:spcBef>
              <a:spcAft>
                <a:spcPts val="800"/>
              </a:spcAft>
              <a:buClr>
                <a:srgbClr val="00406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There are substantial improvements in ‘Significant’ learning for ‘Understand and support changes’ (up from 52% to 76%) and ‘Uniting the Movement’ (up from 21% to 49%). Similarly to progress, ‘Collaborative practices’ also saw a large increase from 46% up to 71%. </a:t>
            </a:r>
          </a:p>
          <a:p>
            <a:pPr marL="171450" marR="0" lvl="0" indent="-171450" algn="l" defTabSz="457200" rtl="0" eaLnBrk="1" fontAlgn="auto" latinLnBrk="0" hangingPunct="1">
              <a:lnSpc>
                <a:spcPct val="120000"/>
              </a:lnSpc>
              <a:spcBef>
                <a:spcPts val="0"/>
              </a:spcBef>
              <a:spcAft>
                <a:spcPts val="800"/>
              </a:spcAft>
              <a:buClr>
                <a:srgbClr val="00406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Between 36-months and 42-months, for ‘Understand and support changes’ across System Partners, the more recent six‑month updates place</a:t>
            </a:r>
            <a:r>
              <a:rPr kumimoji="0" lang="en-GB" sz="12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 greater emphasis on how learning and systems‑thinking are being operationalised </a:t>
            </a: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(e.g. new operating models, use of theories of change, refined MEL tools), whereas 36-month reports focused more on describing activities and intentions. </a:t>
            </a:r>
          </a:p>
          <a:p>
            <a:pPr marL="171450" marR="0" lvl="0" indent="-171450" algn="l" defTabSz="457200" rtl="0" eaLnBrk="1" fontAlgn="auto" latinLnBrk="0" hangingPunct="1">
              <a:lnSpc>
                <a:spcPct val="120000"/>
              </a:lnSpc>
              <a:spcBef>
                <a:spcPts val="0"/>
              </a:spcBef>
              <a:spcAft>
                <a:spcPts val="800"/>
              </a:spcAft>
              <a:buClr>
                <a:srgbClr val="00406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For ‘Uniting the Movement’, at 42-months, there is a clearer focus on </a:t>
            </a:r>
            <a:r>
              <a:rPr kumimoji="0" lang="en-GB" sz="12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system‑level change</a:t>
            </a:r>
            <a:r>
              <a:rPr kumimoji="0" lang="en-GB" sz="12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 with many partners describing how they are influencing strategies, commissioning, planning processes and governance (e.g. health boards, transport plans, talent pathways, safeguarding frameworks), rather than only reporting programme delivery and participation numbers.</a:t>
            </a:r>
          </a:p>
        </p:txBody>
      </p:sp>
      <p:graphicFrame>
        <p:nvGraphicFramePr>
          <p:cNvPr id="14" name="Chart 13" descr="A chart showing improvements in learning ratings across each area of the Theory of Change between 36 months and 42 months. ">
            <a:extLst>
              <a:ext uri="{FF2B5EF4-FFF2-40B4-BE49-F238E27FC236}">
                <a16:creationId xmlns:a16="http://schemas.microsoft.com/office/drawing/2014/main" id="{8A5C3FA7-EAD6-A0F4-0BF2-A80DC68016F1}"/>
              </a:ext>
            </a:extLst>
          </p:cNvPr>
          <p:cNvGraphicFramePr/>
          <p:nvPr>
            <p:extLst>
              <p:ext uri="{D42A27DB-BD31-4B8C-83A1-F6EECF244321}">
                <p14:modId xmlns:p14="http://schemas.microsoft.com/office/powerpoint/2010/main" val="1486532115"/>
              </p:ext>
            </p:extLst>
          </p:nvPr>
        </p:nvGraphicFramePr>
        <p:xfrm>
          <a:off x="6830568" y="854116"/>
          <a:ext cx="487476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71AC1489-C657-98AF-608B-4841BAEB4AAF}"/>
              </a:ext>
              <a:ext uri="{C183D7F6-B498-43B3-948B-1728B52AA6E4}">
                <adec:decorative xmlns:adec="http://schemas.microsoft.com/office/drawing/2017/decorative" val="1"/>
              </a:ext>
            </a:extLst>
          </p:cNvPr>
          <p:cNvSpPr txBox="1"/>
          <p:nvPr/>
        </p:nvSpPr>
        <p:spPr>
          <a:xfrm>
            <a:off x="5070349" y="1150950"/>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Understand and support changes</a:t>
            </a:r>
          </a:p>
        </p:txBody>
      </p:sp>
      <p:sp>
        <p:nvSpPr>
          <p:cNvPr id="16" name="TextBox 15">
            <a:extLst>
              <a:ext uri="{FF2B5EF4-FFF2-40B4-BE49-F238E27FC236}">
                <a16:creationId xmlns:a16="http://schemas.microsoft.com/office/drawing/2014/main" id="{F4E7A7A3-AAA8-9749-81A9-2AD01FF0F90C}"/>
              </a:ext>
              <a:ext uri="{C183D7F6-B498-43B3-948B-1728B52AA6E4}">
                <adec:decorative xmlns:adec="http://schemas.microsoft.com/office/drawing/2017/decorative" val="1"/>
              </a:ext>
            </a:extLst>
          </p:cNvPr>
          <p:cNvSpPr txBox="1"/>
          <p:nvPr/>
        </p:nvSpPr>
        <p:spPr>
          <a:xfrm>
            <a:off x="5070349" y="1855487"/>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Amend processes and structures</a:t>
            </a:r>
          </a:p>
        </p:txBody>
      </p:sp>
      <p:sp>
        <p:nvSpPr>
          <p:cNvPr id="17" name="TextBox 16">
            <a:extLst>
              <a:ext uri="{FF2B5EF4-FFF2-40B4-BE49-F238E27FC236}">
                <a16:creationId xmlns:a16="http://schemas.microsoft.com/office/drawing/2014/main" id="{508BA412-CDBB-9C05-A3A2-9335B3C83590}"/>
              </a:ext>
              <a:ext uri="{C183D7F6-B498-43B3-948B-1728B52AA6E4}">
                <adec:decorative xmlns:adec="http://schemas.microsoft.com/office/drawing/2017/decorative" val="1"/>
              </a:ext>
            </a:extLst>
          </p:cNvPr>
          <p:cNvSpPr txBox="1"/>
          <p:nvPr/>
        </p:nvSpPr>
        <p:spPr>
          <a:xfrm>
            <a:off x="5074286" y="2594119"/>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Collaborative practices</a:t>
            </a:r>
          </a:p>
        </p:txBody>
      </p:sp>
      <p:sp>
        <p:nvSpPr>
          <p:cNvPr id="18" name="TextBox 17">
            <a:extLst>
              <a:ext uri="{FF2B5EF4-FFF2-40B4-BE49-F238E27FC236}">
                <a16:creationId xmlns:a16="http://schemas.microsoft.com/office/drawing/2014/main" id="{41FE742B-FE50-D3CF-7B7D-A9685701BAFA}"/>
              </a:ext>
              <a:ext uri="{C183D7F6-B498-43B3-948B-1728B52AA6E4}">
                <adec:decorative xmlns:adec="http://schemas.microsoft.com/office/drawing/2017/decorative" val="1"/>
              </a:ext>
            </a:extLst>
          </p:cNvPr>
          <p:cNvSpPr txBox="1"/>
          <p:nvPr/>
        </p:nvSpPr>
        <p:spPr>
          <a:xfrm>
            <a:off x="5064381" y="3417682"/>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Meet community needs</a:t>
            </a:r>
          </a:p>
        </p:txBody>
      </p:sp>
      <p:sp>
        <p:nvSpPr>
          <p:cNvPr id="19" name="TextBox 18">
            <a:extLst>
              <a:ext uri="{FF2B5EF4-FFF2-40B4-BE49-F238E27FC236}">
                <a16:creationId xmlns:a16="http://schemas.microsoft.com/office/drawing/2014/main" id="{57C0B0AF-5920-C317-E2DF-0032A7AB7AEC}"/>
              </a:ext>
              <a:ext uri="{C183D7F6-B498-43B3-948B-1728B52AA6E4}">
                <adec:decorative xmlns:adec="http://schemas.microsoft.com/office/drawing/2017/decorative" val="1"/>
              </a:ext>
            </a:extLst>
          </p:cNvPr>
          <p:cNvSpPr txBox="1"/>
          <p:nvPr/>
        </p:nvSpPr>
        <p:spPr>
          <a:xfrm>
            <a:off x="5064380" y="4123090"/>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Conditions change</a:t>
            </a:r>
          </a:p>
        </p:txBody>
      </p:sp>
      <p:sp>
        <p:nvSpPr>
          <p:cNvPr id="20" name="TextBox 19">
            <a:extLst>
              <a:ext uri="{FF2B5EF4-FFF2-40B4-BE49-F238E27FC236}">
                <a16:creationId xmlns:a16="http://schemas.microsoft.com/office/drawing/2014/main" id="{4D791DB9-950E-C611-3379-44510065A997}"/>
              </a:ext>
              <a:ext uri="{C183D7F6-B498-43B3-948B-1728B52AA6E4}">
                <adec:decorative xmlns:adec="http://schemas.microsoft.com/office/drawing/2017/decorative" val="1"/>
              </a:ext>
            </a:extLst>
          </p:cNvPr>
          <p:cNvSpPr txBox="1"/>
          <p:nvPr/>
        </p:nvSpPr>
        <p:spPr>
          <a:xfrm>
            <a:off x="5064379" y="4885991"/>
            <a:ext cx="14691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Uniting the Movement</a:t>
            </a:r>
          </a:p>
        </p:txBody>
      </p:sp>
      <p:grpSp>
        <p:nvGrpSpPr>
          <p:cNvPr id="23" name="Group 22">
            <a:extLst>
              <a:ext uri="{FF2B5EF4-FFF2-40B4-BE49-F238E27FC236}">
                <a16:creationId xmlns:a16="http://schemas.microsoft.com/office/drawing/2014/main" id="{C728CA75-D0BA-1E18-4F7F-AE6A8EFBD14B}"/>
              </a:ext>
              <a:ext uri="{C183D7F6-B498-43B3-948B-1728B52AA6E4}">
                <adec:decorative xmlns:adec="http://schemas.microsoft.com/office/drawing/2017/decorative" val="1"/>
              </a:ext>
            </a:extLst>
          </p:cNvPr>
          <p:cNvGrpSpPr/>
          <p:nvPr/>
        </p:nvGrpSpPr>
        <p:grpSpPr>
          <a:xfrm>
            <a:off x="6336791" y="1055354"/>
            <a:ext cx="918973" cy="624871"/>
            <a:chOff x="6336791" y="1055354"/>
            <a:chExt cx="918973" cy="624871"/>
          </a:xfrm>
        </p:grpSpPr>
        <p:sp>
          <p:nvSpPr>
            <p:cNvPr id="21" name="TextBox 20">
              <a:extLst>
                <a:ext uri="{FF2B5EF4-FFF2-40B4-BE49-F238E27FC236}">
                  <a16:creationId xmlns:a16="http://schemas.microsoft.com/office/drawing/2014/main" id="{95166970-5A1A-0F64-9D57-D5695EA9D8DF}"/>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22" name="TextBox 21">
              <a:extLst>
                <a:ext uri="{FF2B5EF4-FFF2-40B4-BE49-F238E27FC236}">
                  <a16:creationId xmlns:a16="http://schemas.microsoft.com/office/drawing/2014/main" id="{FE6F6F10-FED3-FC8B-4C44-08BBDE740F26}"/>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24" name="Group 23">
            <a:extLst>
              <a:ext uri="{FF2B5EF4-FFF2-40B4-BE49-F238E27FC236}">
                <a16:creationId xmlns:a16="http://schemas.microsoft.com/office/drawing/2014/main" id="{0D96141A-6FB3-0DEC-772B-802AE5968F6B}"/>
              </a:ext>
              <a:ext uri="{C183D7F6-B498-43B3-948B-1728B52AA6E4}">
                <adec:decorative xmlns:adec="http://schemas.microsoft.com/office/drawing/2017/decorative" val="1"/>
              </a:ext>
            </a:extLst>
          </p:cNvPr>
          <p:cNvGrpSpPr/>
          <p:nvPr/>
        </p:nvGrpSpPr>
        <p:grpSpPr>
          <a:xfrm>
            <a:off x="6336791" y="1795398"/>
            <a:ext cx="918973" cy="624871"/>
            <a:chOff x="6336791" y="1055354"/>
            <a:chExt cx="918973" cy="624871"/>
          </a:xfrm>
        </p:grpSpPr>
        <p:sp>
          <p:nvSpPr>
            <p:cNvPr id="25" name="TextBox 24">
              <a:extLst>
                <a:ext uri="{FF2B5EF4-FFF2-40B4-BE49-F238E27FC236}">
                  <a16:creationId xmlns:a16="http://schemas.microsoft.com/office/drawing/2014/main" id="{C81EA239-6D6A-9391-29BB-268F6B45F286}"/>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26" name="TextBox 25">
              <a:extLst>
                <a:ext uri="{FF2B5EF4-FFF2-40B4-BE49-F238E27FC236}">
                  <a16:creationId xmlns:a16="http://schemas.microsoft.com/office/drawing/2014/main" id="{749D73A8-C2ED-489B-B55B-1D352B479855}"/>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27" name="Group 26">
            <a:extLst>
              <a:ext uri="{FF2B5EF4-FFF2-40B4-BE49-F238E27FC236}">
                <a16:creationId xmlns:a16="http://schemas.microsoft.com/office/drawing/2014/main" id="{D544378C-821B-9B43-3AA0-DEE396497AC7}"/>
              </a:ext>
              <a:ext uri="{C183D7F6-B498-43B3-948B-1728B52AA6E4}">
                <adec:decorative xmlns:adec="http://schemas.microsoft.com/office/drawing/2017/decorative" val="1"/>
              </a:ext>
            </a:extLst>
          </p:cNvPr>
          <p:cNvGrpSpPr/>
          <p:nvPr/>
        </p:nvGrpSpPr>
        <p:grpSpPr>
          <a:xfrm>
            <a:off x="6326885" y="2557296"/>
            <a:ext cx="918973" cy="624871"/>
            <a:chOff x="6336791" y="1055354"/>
            <a:chExt cx="918973" cy="624871"/>
          </a:xfrm>
        </p:grpSpPr>
        <p:sp>
          <p:nvSpPr>
            <p:cNvPr id="28" name="TextBox 27">
              <a:extLst>
                <a:ext uri="{FF2B5EF4-FFF2-40B4-BE49-F238E27FC236}">
                  <a16:creationId xmlns:a16="http://schemas.microsoft.com/office/drawing/2014/main" id="{6B7A27C1-1E21-0276-2AC8-2C0C537CDD39}"/>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29" name="TextBox 28">
              <a:extLst>
                <a:ext uri="{FF2B5EF4-FFF2-40B4-BE49-F238E27FC236}">
                  <a16:creationId xmlns:a16="http://schemas.microsoft.com/office/drawing/2014/main" id="{DD3E9D95-6D4E-D771-5F87-230CAD9FA0DB}"/>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30" name="Group 29">
            <a:extLst>
              <a:ext uri="{FF2B5EF4-FFF2-40B4-BE49-F238E27FC236}">
                <a16:creationId xmlns:a16="http://schemas.microsoft.com/office/drawing/2014/main" id="{62D35714-EA33-FF45-8706-6FF16C4DC034}"/>
              </a:ext>
              <a:ext uri="{C183D7F6-B498-43B3-948B-1728B52AA6E4}">
                <adec:decorative xmlns:adec="http://schemas.microsoft.com/office/drawing/2017/decorative" val="1"/>
              </a:ext>
            </a:extLst>
          </p:cNvPr>
          <p:cNvGrpSpPr/>
          <p:nvPr/>
        </p:nvGrpSpPr>
        <p:grpSpPr>
          <a:xfrm>
            <a:off x="6326884" y="3304235"/>
            <a:ext cx="918973" cy="624871"/>
            <a:chOff x="6336791" y="1055354"/>
            <a:chExt cx="918973" cy="624871"/>
          </a:xfrm>
        </p:grpSpPr>
        <p:sp>
          <p:nvSpPr>
            <p:cNvPr id="31" name="TextBox 30">
              <a:extLst>
                <a:ext uri="{FF2B5EF4-FFF2-40B4-BE49-F238E27FC236}">
                  <a16:creationId xmlns:a16="http://schemas.microsoft.com/office/drawing/2014/main" id="{58D11595-9B89-7F50-6DCC-2D85CB327709}"/>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32" name="TextBox 31">
              <a:extLst>
                <a:ext uri="{FF2B5EF4-FFF2-40B4-BE49-F238E27FC236}">
                  <a16:creationId xmlns:a16="http://schemas.microsoft.com/office/drawing/2014/main" id="{37326B32-2046-5590-9A45-ED97EFD6007E}"/>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33" name="Group 32">
            <a:extLst>
              <a:ext uri="{FF2B5EF4-FFF2-40B4-BE49-F238E27FC236}">
                <a16:creationId xmlns:a16="http://schemas.microsoft.com/office/drawing/2014/main" id="{3381BC8C-7676-ABCC-AEDD-B1B8548F94D0}"/>
              </a:ext>
              <a:ext uri="{C183D7F6-B498-43B3-948B-1728B52AA6E4}">
                <adec:decorative xmlns:adec="http://schemas.microsoft.com/office/drawing/2017/decorative" val="1"/>
              </a:ext>
            </a:extLst>
          </p:cNvPr>
          <p:cNvGrpSpPr/>
          <p:nvPr/>
        </p:nvGrpSpPr>
        <p:grpSpPr>
          <a:xfrm>
            <a:off x="6316978" y="4051174"/>
            <a:ext cx="918973" cy="624871"/>
            <a:chOff x="6336791" y="1055354"/>
            <a:chExt cx="918973" cy="624871"/>
          </a:xfrm>
        </p:grpSpPr>
        <p:sp>
          <p:nvSpPr>
            <p:cNvPr id="34" name="TextBox 33">
              <a:extLst>
                <a:ext uri="{FF2B5EF4-FFF2-40B4-BE49-F238E27FC236}">
                  <a16:creationId xmlns:a16="http://schemas.microsoft.com/office/drawing/2014/main" id="{087172FA-9B39-4AAA-8946-1841AB3D352E}"/>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35" name="TextBox 34">
              <a:extLst>
                <a:ext uri="{FF2B5EF4-FFF2-40B4-BE49-F238E27FC236}">
                  <a16:creationId xmlns:a16="http://schemas.microsoft.com/office/drawing/2014/main" id="{B840E6CE-24D7-C673-BCB9-468BFE1C2721}"/>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grpSp>
        <p:nvGrpSpPr>
          <p:cNvPr id="36" name="Group 35">
            <a:extLst>
              <a:ext uri="{FF2B5EF4-FFF2-40B4-BE49-F238E27FC236}">
                <a16:creationId xmlns:a16="http://schemas.microsoft.com/office/drawing/2014/main" id="{7191331C-02D2-A90A-C300-E8A3A0CBDE10}"/>
              </a:ext>
              <a:ext uri="{C183D7F6-B498-43B3-948B-1728B52AA6E4}">
                <adec:decorative xmlns:adec="http://schemas.microsoft.com/office/drawing/2017/decorative" val="1"/>
              </a:ext>
            </a:extLst>
          </p:cNvPr>
          <p:cNvGrpSpPr/>
          <p:nvPr/>
        </p:nvGrpSpPr>
        <p:grpSpPr>
          <a:xfrm>
            <a:off x="6326883" y="4807423"/>
            <a:ext cx="918973" cy="624871"/>
            <a:chOff x="6336791" y="1055354"/>
            <a:chExt cx="918973" cy="624871"/>
          </a:xfrm>
        </p:grpSpPr>
        <p:sp>
          <p:nvSpPr>
            <p:cNvPr id="37" name="TextBox 36">
              <a:extLst>
                <a:ext uri="{FF2B5EF4-FFF2-40B4-BE49-F238E27FC236}">
                  <a16:creationId xmlns:a16="http://schemas.microsoft.com/office/drawing/2014/main" id="{F7AC4567-1E9D-228B-1AF5-3046A394EAD7}"/>
                </a:ext>
              </a:extLst>
            </p:cNvPr>
            <p:cNvSpPr txBox="1"/>
            <p:nvPr/>
          </p:nvSpPr>
          <p:spPr>
            <a:xfrm>
              <a:off x="6336791" y="1055354"/>
              <a:ext cx="9189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42 months</a:t>
              </a:r>
            </a:p>
          </p:txBody>
        </p:sp>
        <p:sp>
          <p:nvSpPr>
            <p:cNvPr id="38" name="TextBox 37">
              <a:extLst>
                <a:ext uri="{FF2B5EF4-FFF2-40B4-BE49-F238E27FC236}">
                  <a16:creationId xmlns:a16="http://schemas.microsoft.com/office/drawing/2014/main" id="{8D92FAC1-0183-0BA5-8A55-A6FD26C3D532}"/>
                </a:ext>
              </a:extLst>
            </p:cNvPr>
            <p:cNvSpPr txBox="1"/>
            <p:nvPr/>
          </p:nvSpPr>
          <p:spPr>
            <a:xfrm>
              <a:off x="6336791" y="1449393"/>
              <a:ext cx="8991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36 months</a:t>
              </a:r>
            </a:p>
          </p:txBody>
        </p:sp>
      </p:grpSp>
      <p:sp>
        <p:nvSpPr>
          <p:cNvPr id="39" name="Rectangle 38">
            <a:extLst>
              <a:ext uri="{FF2B5EF4-FFF2-40B4-BE49-F238E27FC236}">
                <a16:creationId xmlns:a16="http://schemas.microsoft.com/office/drawing/2014/main" id="{4AD696D8-841B-B225-0487-440A4F775C8F}"/>
              </a:ext>
              <a:ext uri="{C183D7F6-B498-43B3-948B-1728B52AA6E4}">
                <adec:decorative xmlns:adec="http://schemas.microsoft.com/office/drawing/2017/decorative" val="1"/>
              </a:ext>
            </a:extLst>
          </p:cNvPr>
          <p:cNvSpPr/>
          <p:nvPr/>
        </p:nvSpPr>
        <p:spPr>
          <a:xfrm>
            <a:off x="5074286" y="981356"/>
            <a:ext cx="6631050" cy="708211"/>
          </a:xfrm>
          <a:prstGeom prst="rect">
            <a:avLst/>
          </a:prstGeom>
          <a:noFill/>
          <a:ln w="19050">
            <a:solidFill>
              <a:srgbClr val="1DA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DA609BCF-6191-57B9-320F-44399FC12FAC}"/>
              </a:ext>
              <a:ext uri="{C183D7F6-B498-43B3-948B-1728B52AA6E4}">
                <adec:decorative xmlns:adec="http://schemas.microsoft.com/office/drawing/2017/decorative" val="1"/>
              </a:ext>
            </a:extLst>
          </p:cNvPr>
          <p:cNvSpPr/>
          <p:nvPr/>
        </p:nvSpPr>
        <p:spPr>
          <a:xfrm>
            <a:off x="5074286" y="1738846"/>
            <a:ext cx="6631050" cy="708211"/>
          </a:xfrm>
          <a:prstGeom prst="rect">
            <a:avLst/>
          </a:prstGeom>
          <a:noFill/>
          <a:ln w="19050">
            <a:solidFill>
              <a:srgbClr val="994F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8795E7FF-0330-CA1B-34AA-2CD274D881DF}"/>
              </a:ext>
              <a:ext uri="{C183D7F6-B498-43B3-948B-1728B52AA6E4}">
                <adec:decorative xmlns:adec="http://schemas.microsoft.com/office/drawing/2017/decorative" val="1"/>
              </a:ext>
            </a:extLst>
          </p:cNvPr>
          <p:cNvSpPr/>
          <p:nvPr/>
        </p:nvSpPr>
        <p:spPr>
          <a:xfrm>
            <a:off x="5074286" y="2494721"/>
            <a:ext cx="6631050" cy="708211"/>
          </a:xfrm>
          <a:prstGeom prst="rect">
            <a:avLst/>
          </a:prstGeom>
          <a:noFill/>
          <a:ln w="19050">
            <a:solidFill>
              <a:srgbClr val="E2DA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556847E3-DFC2-84A5-7615-C76B16045554}"/>
              </a:ext>
              <a:ext uri="{C183D7F6-B498-43B3-948B-1728B52AA6E4}">
                <adec:decorative xmlns:adec="http://schemas.microsoft.com/office/drawing/2017/decorative" val="1"/>
              </a:ext>
            </a:extLst>
          </p:cNvPr>
          <p:cNvSpPr/>
          <p:nvPr/>
        </p:nvSpPr>
        <p:spPr>
          <a:xfrm>
            <a:off x="5074286" y="3260735"/>
            <a:ext cx="6631050" cy="708211"/>
          </a:xfrm>
          <a:prstGeom prst="rect">
            <a:avLst/>
          </a:prstGeom>
          <a:noFill/>
          <a:ln w="19050">
            <a:solidFill>
              <a:srgbClr val="121B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BD27C742-077D-3B9F-291A-D3DE89F95116}"/>
              </a:ext>
              <a:ext uri="{C183D7F6-B498-43B3-948B-1728B52AA6E4}">
                <adec:decorative xmlns:adec="http://schemas.microsoft.com/office/drawing/2017/decorative" val="1"/>
              </a:ext>
            </a:extLst>
          </p:cNvPr>
          <p:cNvSpPr/>
          <p:nvPr/>
        </p:nvSpPr>
        <p:spPr>
          <a:xfrm>
            <a:off x="5075936" y="4020644"/>
            <a:ext cx="6631050" cy="708211"/>
          </a:xfrm>
          <a:prstGeom prst="rect">
            <a:avLst/>
          </a:prstGeom>
          <a:noFill/>
          <a:ln w="19050">
            <a:solidFill>
              <a:srgbClr val="FF74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25EDF2D3-2C07-E6E7-7F20-2B7C0E520003}"/>
              </a:ext>
              <a:ext uri="{C183D7F6-B498-43B3-948B-1728B52AA6E4}">
                <adec:decorative xmlns:adec="http://schemas.microsoft.com/office/drawing/2017/decorative" val="1"/>
              </a:ext>
            </a:extLst>
          </p:cNvPr>
          <p:cNvSpPr/>
          <p:nvPr/>
        </p:nvSpPr>
        <p:spPr>
          <a:xfrm>
            <a:off x="5074286" y="4786658"/>
            <a:ext cx="6631050" cy="708211"/>
          </a:xfrm>
          <a:prstGeom prst="rect">
            <a:avLst/>
          </a:prstGeom>
          <a:noFill/>
          <a:ln w="19050">
            <a:solidFill>
              <a:srgbClr val="9FE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20E68A-048C-81AE-BB5B-286DF08AD714}"/>
              </a:ext>
            </a:extLst>
          </p:cNvPr>
          <p:cNvSpPr txBox="1"/>
          <p:nvPr/>
        </p:nvSpPr>
        <p:spPr>
          <a:xfrm>
            <a:off x="5074286" y="6430345"/>
            <a:ext cx="4992148" cy="195438"/>
          </a:xfrm>
          <a:prstGeom prst="rect">
            <a:avLst/>
          </a:prstGeom>
          <a:noFill/>
        </p:spPr>
        <p:txBody>
          <a:bodyPr wrap="square" lIns="0" tIns="0" rIns="0" bIns="0" rtlCol="0">
            <a:spAutoFit/>
          </a:bodyPr>
          <a:lstStyle/>
          <a:p>
            <a:pPr defTabSz="609585">
              <a:lnSpc>
                <a:spcPct val="110000"/>
              </a:lnSpc>
              <a:spcBef>
                <a:spcPts val="533"/>
              </a:spcBef>
              <a:spcAft>
                <a:spcPts val="533"/>
              </a:spcAft>
            </a:pPr>
            <a:r>
              <a:rPr lang="en-GB" sz="1200" dirty="0">
                <a:solidFill>
                  <a:srgbClr val="000000"/>
                </a:solidFill>
                <a:latin typeface="Poppins Light" panose="00000400000000000000" pitchFamily="2" charset="0"/>
                <a:cs typeface="Poppins Light" panose="00000400000000000000" pitchFamily="2" charset="0"/>
              </a:rPr>
              <a:t>Base: System Partners – 131 (42 months) and 127 (36 months)</a:t>
            </a:r>
          </a:p>
        </p:txBody>
      </p:sp>
    </p:spTree>
    <p:extLst>
      <p:ext uri="{BB962C8B-B14F-4D97-AF65-F5344CB8AC3E}">
        <p14:creationId xmlns:p14="http://schemas.microsoft.com/office/powerpoint/2010/main" val="383321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3E6E-AE38-4237-AEBE-2AC7B3D349F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CE09D2D-98F3-5FD3-C2ED-98AF7A4713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5" y="666509"/>
            <a:ext cx="7985979" cy="5321255"/>
          </a:xfrm>
          <a:prstGeom prst="rect">
            <a:avLst/>
          </a:prstGeom>
        </p:spPr>
      </p:pic>
      <p:grpSp>
        <p:nvGrpSpPr>
          <p:cNvPr id="2" name="Group 1">
            <a:extLst>
              <a:ext uri="{FF2B5EF4-FFF2-40B4-BE49-F238E27FC236}">
                <a16:creationId xmlns:a16="http://schemas.microsoft.com/office/drawing/2014/main" id="{B8750160-291F-02B5-E1B0-17963B8FAA69}"/>
              </a:ext>
              <a:ext uri="{C183D7F6-B498-43B3-948B-1728B52AA6E4}">
                <adec:decorative xmlns:adec="http://schemas.microsoft.com/office/drawing/2017/decorative" val="1"/>
              </a:ext>
            </a:extLst>
          </p:cNvPr>
          <p:cNvGrpSpPr/>
          <p:nvPr/>
        </p:nvGrpSpPr>
        <p:grpSpPr>
          <a:xfrm>
            <a:off x="-1" y="0"/>
            <a:ext cx="12198709" cy="6858000"/>
            <a:chOff x="-1" y="0"/>
            <a:chExt cx="9149032" cy="5143500"/>
          </a:xfrm>
        </p:grpSpPr>
        <p:pic>
          <p:nvPicPr>
            <p:cNvPr id="13" name="Graphic 12">
              <a:extLst>
                <a:ext uri="{FF2B5EF4-FFF2-40B4-BE49-F238E27FC236}">
                  <a16:creationId xmlns:a16="http://schemas.microsoft.com/office/drawing/2014/main" id="{53ECEC02-0AB2-E824-FAFB-F5BB70E7B54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385AA470-C391-E574-62AC-BDE749EF836A}"/>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1FBFDFB9-5446-F502-0643-183F52F17DE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C1D5F2EE-C7D8-9DA1-C321-315DE81D1C6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DAACEC5A-2234-63CC-9164-AA420D16D18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CED035F2-7500-3469-ABF8-FF851C96F29F}"/>
              </a:ext>
            </a:extLst>
          </p:cNvPr>
          <p:cNvSpPr>
            <a:spLocks noGrp="1"/>
          </p:cNvSpPr>
          <p:nvPr>
            <p:ph type="title" idx="4294967295"/>
          </p:nvPr>
        </p:nvSpPr>
        <p:spPr>
          <a:xfrm>
            <a:off x="4738349" y="2576409"/>
            <a:ext cx="5536431" cy="2920232"/>
          </a:xfrm>
          <a:prstGeom prst="round2DiagRect">
            <a:avLst>
              <a:gd name="adj1" fmla="val 0"/>
              <a:gd name="adj2" fmla="val 18395"/>
            </a:avLst>
          </a:prstGeom>
          <a:solidFill>
            <a:schemeClr val="bg1"/>
          </a:solidFill>
          <a:ln w="12700" cap="flat" cmpd="sng" algn="ctr">
            <a:noFill/>
            <a:prstDash val="solid"/>
            <a:miter lim="800000"/>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192000" rIns="91440" bIns="45720" numCol="1" spcCol="0" rtlCol="0" fromWordArt="0" anchor="t"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267" b="1" i="0" u="none" strike="noStrike" kern="1200" cap="none" spc="0" normalizeH="0" baseline="0" noProof="0" dirty="0">
                <a:ln>
                  <a:noFill/>
                </a:ln>
                <a:solidFill>
                  <a:srgbClr val="E31B49"/>
                </a:solidFill>
                <a:effectLst/>
                <a:uLnTx/>
                <a:uFillTx/>
                <a:latin typeface="Poppins SemiBold" panose="02000000000000000000" pitchFamily="2" charset="77"/>
                <a:ea typeface="+mn-ea"/>
                <a:cs typeface="Poppins SemiBold" panose="02000000000000000000" pitchFamily="2" charset="77"/>
              </a:rPr>
              <a:t>Themes from Summary Statements</a:t>
            </a:r>
            <a:endParaRPr kumimoji="0" lang="en-GB" sz="32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endParaRPr>
          </a:p>
        </p:txBody>
      </p:sp>
    </p:spTree>
    <p:extLst>
      <p:ext uri="{BB962C8B-B14F-4D97-AF65-F5344CB8AC3E}">
        <p14:creationId xmlns:p14="http://schemas.microsoft.com/office/powerpoint/2010/main" val="172949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GB" sz="2400" dirty="0">
              <a:solidFill>
                <a:srgbClr val="FFFFFF"/>
              </a:solidFill>
              <a:latin typeface="Calibri" panose="020F0502020204030204"/>
            </a:endParaRPr>
          </a:p>
        </p:txBody>
      </p:sp>
      <p:sp>
        <p:nvSpPr>
          <p:cNvPr id="23" name="Title 2">
            <a:extLst>
              <a:ext uri="{FF2B5EF4-FFF2-40B4-BE49-F238E27FC236}">
                <a16:creationId xmlns:a16="http://schemas.microsoft.com/office/drawing/2014/main" id="{78E21CED-4D52-1347-805C-2318D054132E}"/>
              </a:ext>
            </a:extLst>
          </p:cNvPr>
          <p:cNvSpPr txBox="1">
            <a:spLocks noGrp="1"/>
          </p:cNvSpPr>
          <p:nvPr>
            <p:ph type="title" idx="4294967295"/>
          </p:nvPr>
        </p:nvSpPr>
        <p:spPr>
          <a:xfrm>
            <a:off x="424543" y="367974"/>
            <a:ext cx="10515600" cy="56598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j-ea"/>
                <a:cs typeface="Poppins SemiBold" panose="02000000000000000000" pitchFamily="2" charset="77"/>
              </a:rPr>
              <a:t>Executive summary (1) </a:t>
            </a:r>
          </a:p>
        </p:txBody>
      </p:sp>
      <p:pic>
        <p:nvPicPr>
          <p:cNvPr id="24" name="Graphic 23">
            <a:extLst>
              <a:ext uri="{FF2B5EF4-FFF2-40B4-BE49-F238E27FC236}">
                <a16:creationId xmlns:a16="http://schemas.microsoft.com/office/drawing/2014/main" id="{1FD72D3F-BEF3-1540-B1A2-5B29A5E8C2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6" name="Round Diagonal Corner of Rectangle 37">
            <a:extLst>
              <a:ext uri="{FF2B5EF4-FFF2-40B4-BE49-F238E27FC236}">
                <a16:creationId xmlns:a16="http://schemas.microsoft.com/office/drawing/2014/main" id="{81D4037F-07BD-64DE-56BD-74DD4588894A}"/>
              </a:ext>
            </a:extLst>
          </p:cNvPr>
          <p:cNvSpPr/>
          <p:nvPr/>
        </p:nvSpPr>
        <p:spPr>
          <a:xfrm>
            <a:off x="381001" y="831273"/>
            <a:ext cx="11689435" cy="5844831"/>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a:cs typeface="Poppins Light"/>
              </a:rPr>
              <a:t>Working as a consortium, Ipsos, NPC (New Philanthropy Capital) and Sheffield Hallam University (SHU) were commissioned by Sport England to undertake the Collective Evaluation and Learning </a:t>
            </a:r>
            <a:r>
              <a:rPr lang="en-GB" sz="1200" b="1" dirty="0">
                <a:solidFill>
                  <a:srgbClr val="000000"/>
                </a:solidFill>
                <a:latin typeface="Poppins Light"/>
                <a:cs typeface="Poppins Light"/>
              </a:rPr>
              <a:t>f</a:t>
            </a:r>
            <a:r>
              <a:rPr lang="en-GB" sz="1200" dirty="0">
                <a:solidFill>
                  <a:srgbClr val="000000"/>
                </a:solidFill>
                <a:latin typeface="Poppins Light"/>
                <a:cs typeface="Poppins Light"/>
              </a:rPr>
              <a:t>or System Partners.</a:t>
            </a:r>
          </a:p>
          <a:p>
            <a:pPr defTabSz="609585">
              <a:lnSpc>
                <a:spcPct val="107000"/>
              </a:lnSpc>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a:cs typeface="Poppins Light"/>
              </a:rPr>
              <a:t>This report presents a thematic analysis of the 42-month reporting submitted by 137 System Partners, covering the period of May to October 2025. Partners self-reported progress against the Collective Evaluation and Learning Theory of Change (TOC), alongside summary statements, goal updates and learning.</a:t>
            </a:r>
          </a:p>
          <a:p>
            <a:pPr defTabSz="609585">
              <a:lnSpc>
                <a:spcPct val="107000"/>
              </a:lnSpc>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a:cs typeface="Poppins Light"/>
              </a:rPr>
              <a:t>The analysis underpinning this report draws on </a:t>
            </a:r>
            <a:r>
              <a:rPr lang="en-GB" sz="1200" dirty="0">
                <a:solidFill>
                  <a:srgbClr val="000000"/>
                </a:solidFill>
                <a:latin typeface="Poppins Light"/>
                <a:cs typeface="Poppins Light"/>
                <a:hlinkClick r:id="" action="ppaction://noaction">
                  <a:extLst>
                    <a:ext uri="{A12FA001-AC4F-418D-AE19-62706E023703}">
                      <ahyp:hlinkClr xmlns:ahyp="http://schemas.microsoft.com/office/drawing/2018/hyperlinkcolor" val="tx"/>
                    </a:ext>
                  </a:extLst>
                </a:hlinkClick>
              </a:rPr>
              <a:t>pre-existing analytical frameworks</a:t>
            </a:r>
            <a:r>
              <a:rPr lang="en-GB" sz="1200" dirty="0">
                <a:solidFill>
                  <a:srgbClr val="000000"/>
                </a:solidFill>
                <a:latin typeface="Poppins Light"/>
                <a:cs typeface="Poppins Light"/>
              </a:rPr>
              <a:t> used in previous reporting. As with the last 36-month report, this round an AI model was utilised to code, rate and analyse evidence, with human quality assurance.</a:t>
            </a:r>
          </a:p>
          <a:p>
            <a:pPr defTabSz="609585">
              <a:lnSpc>
                <a:spcPct val="107000"/>
              </a:lnSpc>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defTabSz="609585">
              <a:lnSpc>
                <a:spcPct val="107000"/>
              </a:lnSpc>
              <a:buClr>
                <a:srgbClr val="004069"/>
              </a:buClr>
            </a:pPr>
            <a:r>
              <a:rPr lang="en-GB" sz="1200" b="1" dirty="0">
                <a:solidFill>
                  <a:srgbClr val="000000"/>
                </a:solidFill>
                <a:latin typeface="Poppins Light"/>
                <a:cs typeface="Poppins Light"/>
              </a:rPr>
              <a:t>Progress against the System Partner TOC (headlines from the latest 6-month period, </a:t>
            </a:r>
            <a:r>
              <a:rPr lang="en-GB" sz="1200" b="1" dirty="0">
                <a:solidFill>
                  <a:srgbClr val="000000"/>
                </a:solidFill>
                <a:latin typeface="Poppins Light"/>
                <a:cs typeface="Poppins Light"/>
                <a:hlinkClick r:id="rId5" action="ppaction://hlinksldjump"/>
              </a:rPr>
              <a:t>slides 7-24</a:t>
            </a:r>
            <a:r>
              <a:rPr lang="en-GB" sz="1200" b="1" dirty="0">
                <a:solidFill>
                  <a:srgbClr val="000000"/>
                </a:solidFill>
                <a:latin typeface="Poppins Light"/>
                <a:cs typeface="Poppins Light"/>
              </a:rPr>
              <a:t>):</a:t>
            </a:r>
            <a:r>
              <a:rPr lang="en-GB" sz="1200" dirty="0">
                <a:solidFill>
                  <a:srgbClr val="000000"/>
                </a:solidFill>
                <a:latin typeface="Poppins Light"/>
                <a:cs typeface="Poppins Light"/>
              </a:rPr>
              <a:t> </a:t>
            </a:r>
          </a:p>
          <a:p>
            <a:pPr marL="228594" indent="-228594" defTabSz="609585">
              <a:lnSpc>
                <a:spcPct val="107000"/>
              </a:lnSpc>
              <a:buClr>
                <a:srgbClr val="004069"/>
              </a:buClr>
              <a:buFont typeface="Arial" panose="020B0604020202020204" pitchFamily="34" charset="0"/>
              <a:buChar char="•"/>
            </a:pPr>
            <a:r>
              <a:rPr lang="en-GB" sz="1200" b="1" dirty="0">
                <a:solidFill>
                  <a:srgbClr val="000000"/>
                </a:solidFill>
                <a:latin typeface="Poppins Light"/>
                <a:cs typeface="Poppins Light"/>
              </a:rPr>
              <a:t>Developing as a System Partner: </a:t>
            </a:r>
            <a:r>
              <a:rPr lang="en-GB" sz="1200" dirty="0">
                <a:solidFill>
                  <a:srgbClr val="000000"/>
                </a:solidFill>
                <a:latin typeface="Poppins Light"/>
                <a:cs typeface="Poppins Light"/>
              </a:rPr>
              <a:t>There is strong and wide-ranging progress embedding learning cultures, system‑thinking capability, governance and people plans; there is also growing but uneven use of digital/data to inform strategic decisions. </a:t>
            </a:r>
          </a:p>
          <a:p>
            <a:pPr marL="228594" indent="-228594" defTabSz="609585">
              <a:lnSpc>
                <a:spcPct val="107000"/>
              </a:lnSpc>
              <a:buClr>
                <a:srgbClr val="004069"/>
              </a:buClr>
              <a:buFont typeface="Arial" panose="020B0604020202020204" pitchFamily="34" charset="0"/>
              <a:buChar char="•"/>
            </a:pPr>
            <a:r>
              <a:rPr lang="en-GB" sz="1200" b="1" dirty="0">
                <a:solidFill>
                  <a:srgbClr val="000000"/>
                </a:solidFill>
                <a:latin typeface="Poppins Light"/>
                <a:cs typeface="Poppins Light"/>
              </a:rPr>
              <a:t>Organisational strategies and policies: </a:t>
            </a:r>
            <a:r>
              <a:rPr lang="en-GB" sz="1200" dirty="0">
                <a:solidFill>
                  <a:srgbClr val="000000"/>
                </a:solidFill>
                <a:latin typeface="Poppins Light"/>
                <a:cs typeface="Poppins Light"/>
              </a:rPr>
              <a:t>Partners' strategies and plans are more clearly aligned to Uniting the Movement (UTM) and tackling inequalities; safeguarding, EDI and environmental policies have been strengthened, though evidence of embedding these day‑to‑day is variable.</a:t>
            </a:r>
          </a:p>
          <a:p>
            <a:pPr marL="228594" indent="-228594" defTabSz="609585">
              <a:lnSpc>
                <a:spcPct val="107000"/>
              </a:lnSpc>
              <a:buClr>
                <a:srgbClr val="004069"/>
              </a:buClr>
              <a:buFont typeface="Arial" panose="020B0604020202020204" pitchFamily="34" charset="0"/>
              <a:buChar char="•"/>
            </a:pPr>
            <a:r>
              <a:rPr lang="en-GB" sz="1200" b="1" dirty="0">
                <a:solidFill>
                  <a:srgbClr val="000000"/>
                </a:solidFill>
                <a:latin typeface="Poppins Light"/>
                <a:cs typeface="Poppins Light"/>
              </a:rPr>
              <a:t>Collaborative working: </a:t>
            </a:r>
            <a:r>
              <a:rPr lang="en-GB" sz="1200" dirty="0">
                <a:solidFill>
                  <a:srgbClr val="000000"/>
                </a:solidFill>
                <a:latin typeface="Poppins Light"/>
                <a:cs typeface="Poppins Light"/>
              </a:rPr>
              <a:t>Partnerships are more deliberate, structured and place‑based, spanning health, education, local government, VCSE and sport; there is evidence of increased access to decision‑making settings, but measurement of impact of collaborations remains limited.</a:t>
            </a:r>
          </a:p>
          <a:p>
            <a:pPr marL="228594" indent="-228594" defTabSz="609585">
              <a:lnSpc>
                <a:spcPct val="107000"/>
              </a:lnSpc>
              <a:buClr>
                <a:srgbClr val="004069"/>
              </a:buClr>
              <a:buFont typeface="Arial" panose="020B0604020202020204" pitchFamily="34" charset="0"/>
              <a:buChar char="•"/>
            </a:pPr>
            <a:r>
              <a:rPr lang="en-GB" sz="1200" b="1" dirty="0">
                <a:solidFill>
                  <a:srgbClr val="000000"/>
                </a:solidFill>
                <a:latin typeface="Poppins Light"/>
                <a:cs typeface="Poppins Light"/>
              </a:rPr>
              <a:t>Engaging with communities: </a:t>
            </a:r>
            <a:r>
              <a:rPr lang="en-GB" sz="1200" dirty="0">
                <a:solidFill>
                  <a:srgbClr val="000000"/>
                </a:solidFill>
                <a:latin typeface="Poppins Light"/>
                <a:cs typeface="Poppins Light"/>
              </a:rPr>
              <a:t>Partners report deeper, relationship‑based engagement using lived experience, youth/community voice, peer research and co‑design; targeting of communities facing the greatest inequalities is growing, but capacity to monitor this engagement is still mixed.</a:t>
            </a:r>
          </a:p>
          <a:p>
            <a:pPr marL="228594" indent="-228594" defTabSz="609585">
              <a:lnSpc>
                <a:spcPct val="107000"/>
              </a:lnSpc>
              <a:buClr>
                <a:srgbClr val="004069"/>
              </a:buClr>
              <a:buFont typeface="Arial" panose="020B0604020202020204" pitchFamily="34" charset="0"/>
              <a:buChar char="•"/>
            </a:pPr>
            <a:r>
              <a:rPr lang="en-GB" sz="1200" b="1" dirty="0">
                <a:solidFill>
                  <a:srgbClr val="000000"/>
                </a:solidFill>
                <a:latin typeface="Poppins Light"/>
                <a:cs typeface="Poppins Light"/>
              </a:rPr>
              <a:t>Delivering change for communities: </a:t>
            </a:r>
            <a:r>
              <a:rPr lang="en-GB" sz="1200" dirty="0">
                <a:solidFill>
                  <a:srgbClr val="000000"/>
                </a:solidFill>
                <a:latin typeface="Poppins Light"/>
                <a:cs typeface="Poppins Light"/>
              </a:rPr>
              <a:t>Conditions for activity are improving through more tailored, safe and inclusive offers; there are stronger workforce, better physical and social environments for activity, and clearer referral pathways; evidence of outcome measures are positive but not standardised across the system.</a:t>
            </a:r>
          </a:p>
          <a:p>
            <a:pPr marL="228594" indent="-228594" defTabSz="609585">
              <a:lnSpc>
                <a:spcPct val="107000"/>
              </a:lnSpc>
              <a:buClr>
                <a:srgbClr val="004069"/>
              </a:buClr>
              <a:buFont typeface="Arial" panose="020B0604020202020204" pitchFamily="34" charset="0"/>
              <a:buChar char="•"/>
            </a:pPr>
            <a:r>
              <a:rPr lang="en-GB" sz="1200" b="1" dirty="0">
                <a:solidFill>
                  <a:srgbClr val="000000"/>
                </a:solidFill>
                <a:latin typeface="Poppins Light"/>
                <a:cs typeface="Poppins Light"/>
              </a:rPr>
              <a:t>Contributing to UTM: </a:t>
            </a:r>
            <a:r>
              <a:rPr lang="en-GB" sz="1200" dirty="0">
                <a:solidFill>
                  <a:srgbClr val="000000"/>
                </a:solidFill>
                <a:latin typeface="Poppins Light"/>
                <a:cs typeface="Poppins Light"/>
              </a:rPr>
              <a:t>There is broad alignment with UTM outcomes, with targeted work in underserved groups and signs of system‑level shifts (governance, welfare, insight‑led targeting, locally led approaches); though the caveat is that evidence is largely self‑reported and not comparable at population level.</a:t>
            </a:r>
          </a:p>
          <a:p>
            <a:pPr marL="228594" indent="-228594" defTabSz="609585">
              <a:lnSpc>
                <a:spcPct val="107000"/>
              </a:lnSpc>
              <a:spcAft>
                <a:spcPts val="800"/>
              </a:spcAft>
              <a:buClr>
                <a:srgbClr val="004069"/>
              </a:buClr>
              <a:buFont typeface="Arial" panose="020B0604020202020204" pitchFamily="34" charset="0"/>
              <a:buChar char="•"/>
            </a:pPr>
            <a:endParaRPr lang="en-GB" sz="1200" dirty="0">
              <a:solidFill>
                <a:srgbClr val="000000"/>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462178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1C4A"/>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4607DC1-43A5-004E-A99C-DF4FFCE7AD04}"/>
              </a:ext>
            </a:extLst>
          </p:cNvPr>
          <p:cNvSpPr txBox="1">
            <a:spLocks noGrp="1"/>
          </p:cNvSpPr>
          <p:nvPr>
            <p:ph type="title" idx="4294967295"/>
          </p:nvPr>
        </p:nvSpPr>
        <p:spPr>
          <a:xfrm>
            <a:off x="556091" y="595305"/>
            <a:ext cx="973797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n-ea"/>
                <a:cs typeface="Poppins SemiBold" panose="02000000000000000000" pitchFamily="2" charset="77"/>
              </a:rPr>
              <a:t>Summary Statement themes</a:t>
            </a:r>
          </a:p>
        </p:txBody>
      </p:sp>
      <p:pic>
        <p:nvPicPr>
          <p:cNvPr id="19" name="Graphic 18">
            <a:extLst>
              <a:ext uri="{FF2B5EF4-FFF2-40B4-BE49-F238E27FC236}">
                <a16:creationId xmlns:a16="http://schemas.microsoft.com/office/drawing/2014/main" id="{FCC255E9-7827-4942-9D57-0CCBD46D69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grpSp>
        <p:nvGrpSpPr>
          <p:cNvPr id="24" name="Group 23">
            <a:extLst>
              <a:ext uri="{FF2B5EF4-FFF2-40B4-BE49-F238E27FC236}">
                <a16:creationId xmlns:a16="http://schemas.microsoft.com/office/drawing/2014/main" id="{42BA1AA4-9CF4-5060-E237-1ACB394DC0C7}"/>
              </a:ext>
              <a:ext uri="{C183D7F6-B498-43B3-948B-1728B52AA6E4}">
                <adec:decorative xmlns:adec="http://schemas.microsoft.com/office/drawing/2017/decorative" val="1"/>
              </a:ext>
            </a:extLst>
          </p:cNvPr>
          <p:cNvGrpSpPr/>
          <p:nvPr/>
        </p:nvGrpSpPr>
        <p:grpSpPr>
          <a:xfrm>
            <a:off x="637373" y="1279646"/>
            <a:ext cx="10757674" cy="5363545"/>
            <a:chOff x="637373" y="1279646"/>
            <a:chExt cx="10757674" cy="5363545"/>
          </a:xfrm>
        </p:grpSpPr>
        <p:grpSp>
          <p:nvGrpSpPr>
            <p:cNvPr id="2" name="Group 1">
              <a:extLst>
                <a:ext uri="{FF2B5EF4-FFF2-40B4-BE49-F238E27FC236}">
                  <a16:creationId xmlns:a16="http://schemas.microsoft.com/office/drawing/2014/main" id="{2C8F5275-5BAC-2241-B6D0-383C51C20428}"/>
                </a:ext>
              </a:extLst>
            </p:cNvPr>
            <p:cNvGrpSpPr/>
            <p:nvPr/>
          </p:nvGrpSpPr>
          <p:grpSpPr>
            <a:xfrm>
              <a:off x="637373" y="1279646"/>
              <a:ext cx="7971261" cy="5363545"/>
              <a:chOff x="478029" y="959734"/>
              <a:chExt cx="5978446" cy="4022659"/>
            </a:xfrm>
          </p:grpSpPr>
          <p:sp>
            <p:nvSpPr>
              <p:cNvPr id="12" name="Round Diagonal Corner of Rectangle 11">
                <a:extLst>
                  <a:ext uri="{FF2B5EF4-FFF2-40B4-BE49-F238E27FC236}">
                    <a16:creationId xmlns:a16="http://schemas.microsoft.com/office/drawing/2014/main" id="{9A2AEE09-EF03-E540-8FE6-424CDD585968}"/>
                  </a:ext>
                </a:extLst>
              </p:cNvPr>
              <p:cNvSpPr/>
              <p:nvPr/>
            </p:nvSpPr>
            <p:spPr>
              <a:xfrm>
                <a:off x="478029" y="959734"/>
                <a:ext cx="1798826" cy="1900052"/>
              </a:xfrm>
              <a:prstGeom prst="round2DiagRect">
                <a:avLst>
                  <a:gd name="adj1" fmla="val 0"/>
                  <a:gd name="adj2" fmla="val 12843"/>
                </a:avLst>
              </a:prstGeom>
              <a:solidFill>
                <a:schemeClr val="bg1"/>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defTabSz="609585"/>
                <a:endParaRPr lang="en-US" sz="1100" dirty="0">
                  <a:solidFill>
                    <a:srgbClr val="004069"/>
                  </a:solidFill>
                  <a:effectLst>
                    <a:outerShdw blurRad="762000" dist="50800" dir="14100000" sx="130000" sy="130000" algn="ctr" rotWithShape="0">
                      <a:srgbClr val="003F69">
                        <a:alpha val="20000"/>
                      </a:srgbClr>
                    </a:outerShdw>
                  </a:effectLst>
                  <a:latin typeface="Poppins" panose="02000000000000000000" pitchFamily="2" charset="77"/>
                  <a:cs typeface="Poppins" panose="02000000000000000000" pitchFamily="2" charset="77"/>
                </a:endParaRPr>
              </a:p>
            </p:txBody>
          </p:sp>
          <p:sp>
            <p:nvSpPr>
              <p:cNvPr id="13" name="Round Diagonal Corner of Rectangle 12">
                <a:extLst>
                  <a:ext uri="{FF2B5EF4-FFF2-40B4-BE49-F238E27FC236}">
                    <a16:creationId xmlns:a16="http://schemas.microsoft.com/office/drawing/2014/main" id="{57A2B713-88B1-B54E-87E8-E1D94438CE29}"/>
                  </a:ext>
                </a:extLst>
              </p:cNvPr>
              <p:cNvSpPr/>
              <p:nvPr/>
            </p:nvSpPr>
            <p:spPr>
              <a:xfrm>
                <a:off x="478029" y="3082341"/>
                <a:ext cx="1798826" cy="1900052"/>
              </a:xfrm>
              <a:prstGeom prst="round2DiagRect">
                <a:avLst>
                  <a:gd name="adj1" fmla="val 0"/>
                  <a:gd name="adj2" fmla="val 12843"/>
                </a:avLst>
              </a:prstGeom>
              <a:solidFill>
                <a:schemeClr val="bg1"/>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defTabSz="609570">
                  <a:buClr>
                    <a:srgbClr val="004069"/>
                  </a:buClr>
                </a:pPr>
                <a:endParaRPr lang="en-GB" sz="1100" dirty="0">
                  <a:solidFill>
                    <a:srgbClr val="000000"/>
                  </a:solidFill>
                  <a:latin typeface="Poppins Light" panose="00000400000000000000" pitchFamily="2" charset="0"/>
                  <a:cs typeface="Poppins Light" panose="00000400000000000000" pitchFamily="2" charset="0"/>
                </a:endParaRPr>
              </a:p>
            </p:txBody>
          </p:sp>
          <p:sp>
            <p:nvSpPr>
              <p:cNvPr id="14" name="Round Diagonal Corner of Rectangle 13">
                <a:extLst>
                  <a:ext uri="{FF2B5EF4-FFF2-40B4-BE49-F238E27FC236}">
                    <a16:creationId xmlns:a16="http://schemas.microsoft.com/office/drawing/2014/main" id="{AD200DB6-772C-A448-82C0-F0ECCC80FC93}"/>
                  </a:ext>
                </a:extLst>
              </p:cNvPr>
              <p:cNvSpPr/>
              <p:nvPr/>
            </p:nvSpPr>
            <p:spPr>
              <a:xfrm>
                <a:off x="2567839" y="959734"/>
                <a:ext cx="1798826" cy="1900052"/>
              </a:xfrm>
              <a:prstGeom prst="round2DiagRect">
                <a:avLst>
                  <a:gd name="adj1" fmla="val 0"/>
                  <a:gd name="adj2" fmla="val 12843"/>
                </a:avLst>
              </a:prstGeom>
              <a:solidFill>
                <a:schemeClr val="bg1"/>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defTabSz="609570">
                  <a:buClr>
                    <a:srgbClr val="004069"/>
                  </a:buClr>
                </a:pPr>
                <a:endParaRPr lang="en-GB" sz="1100" b="1" dirty="0">
                  <a:solidFill>
                    <a:srgbClr val="000000"/>
                  </a:solidFill>
                  <a:latin typeface="Poppins Light" panose="00000400000000000000" pitchFamily="2" charset="0"/>
                  <a:cs typeface="Poppins Light" panose="00000400000000000000" pitchFamily="2" charset="0"/>
                </a:endParaRPr>
              </a:p>
            </p:txBody>
          </p:sp>
          <p:sp>
            <p:nvSpPr>
              <p:cNvPr id="15" name="Round Diagonal Corner of Rectangle 14">
                <a:extLst>
                  <a:ext uri="{FF2B5EF4-FFF2-40B4-BE49-F238E27FC236}">
                    <a16:creationId xmlns:a16="http://schemas.microsoft.com/office/drawing/2014/main" id="{15C48175-7B4D-524E-ACDE-CFF48E190B40}"/>
                  </a:ext>
                </a:extLst>
              </p:cNvPr>
              <p:cNvSpPr/>
              <p:nvPr/>
            </p:nvSpPr>
            <p:spPr>
              <a:xfrm>
                <a:off x="2567839" y="3082341"/>
                <a:ext cx="1798826" cy="1900052"/>
              </a:xfrm>
              <a:prstGeom prst="round2DiagRect">
                <a:avLst>
                  <a:gd name="adj1" fmla="val 0"/>
                  <a:gd name="adj2" fmla="val 12843"/>
                </a:avLst>
              </a:prstGeom>
              <a:solidFill>
                <a:schemeClr val="bg1"/>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defTabSz="609570">
                  <a:buClr>
                    <a:srgbClr val="004069"/>
                  </a:buClr>
                </a:pPr>
                <a:endParaRPr lang="en-GB" sz="1100" dirty="0">
                  <a:solidFill>
                    <a:srgbClr val="000000"/>
                  </a:solidFill>
                  <a:latin typeface="Poppins Light" panose="00000400000000000000" pitchFamily="2" charset="0"/>
                  <a:cs typeface="Poppins Light" panose="00000400000000000000" pitchFamily="2" charset="0"/>
                </a:endParaRPr>
              </a:p>
            </p:txBody>
          </p:sp>
          <p:sp>
            <p:nvSpPr>
              <p:cNvPr id="16" name="Round Diagonal Corner of Rectangle 15">
                <a:extLst>
                  <a:ext uri="{FF2B5EF4-FFF2-40B4-BE49-F238E27FC236}">
                    <a16:creationId xmlns:a16="http://schemas.microsoft.com/office/drawing/2014/main" id="{15458CEB-CA00-B445-A462-2003B86AEADF}"/>
                  </a:ext>
                </a:extLst>
              </p:cNvPr>
              <p:cNvSpPr/>
              <p:nvPr/>
            </p:nvSpPr>
            <p:spPr>
              <a:xfrm>
                <a:off x="4657649" y="959734"/>
                <a:ext cx="1798826" cy="1900052"/>
              </a:xfrm>
              <a:prstGeom prst="round2DiagRect">
                <a:avLst>
                  <a:gd name="adj1" fmla="val 0"/>
                  <a:gd name="adj2" fmla="val 12843"/>
                </a:avLst>
              </a:prstGeom>
              <a:solidFill>
                <a:schemeClr val="bg1"/>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defTabSz="609570">
                  <a:buClr>
                    <a:srgbClr val="004069"/>
                  </a:buClr>
                </a:pPr>
                <a:endParaRPr lang="en-GB" sz="1100" b="1" dirty="0">
                  <a:solidFill>
                    <a:srgbClr val="000000"/>
                  </a:solidFill>
                  <a:latin typeface="Poppins Light" panose="00000400000000000000" pitchFamily="2" charset="0"/>
                  <a:cs typeface="Poppins Light" panose="00000400000000000000" pitchFamily="2" charset="0"/>
                </a:endParaRPr>
              </a:p>
            </p:txBody>
          </p:sp>
          <p:sp>
            <p:nvSpPr>
              <p:cNvPr id="17" name="Round Diagonal Corner of Rectangle 16">
                <a:extLst>
                  <a:ext uri="{FF2B5EF4-FFF2-40B4-BE49-F238E27FC236}">
                    <a16:creationId xmlns:a16="http://schemas.microsoft.com/office/drawing/2014/main" id="{07484612-5F1A-2349-97A9-71D8EE8F1090}"/>
                  </a:ext>
                </a:extLst>
              </p:cNvPr>
              <p:cNvSpPr/>
              <p:nvPr/>
            </p:nvSpPr>
            <p:spPr>
              <a:xfrm>
                <a:off x="4657649" y="3082341"/>
                <a:ext cx="1798826" cy="1900052"/>
              </a:xfrm>
              <a:prstGeom prst="round2DiagRect">
                <a:avLst>
                  <a:gd name="adj1" fmla="val 0"/>
                  <a:gd name="adj2" fmla="val 12843"/>
                </a:avLst>
              </a:prstGeom>
              <a:solidFill>
                <a:schemeClr val="bg1"/>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defTabSz="609570">
                  <a:buClr>
                    <a:srgbClr val="004069"/>
                  </a:buClr>
                </a:pPr>
                <a:endParaRPr lang="en-GB" sz="1100" b="1" dirty="0">
                  <a:solidFill>
                    <a:srgbClr val="000000"/>
                  </a:solidFill>
                  <a:latin typeface="Poppins Light" panose="00000400000000000000" pitchFamily="2" charset="0"/>
                  <a:cs typeface="Poppins Light" panose="00000400000000000000" pitchFamily="2" charset="0"/>
                </a:endParaRPr>
              </a:p>
            </p:txBody>
          </p:sp>
        </p:grpSp>
        <p:sp>
          <p:nvSpPr>
            <p:cNvPr id="5" name="Round Diagonal Corner of Rectangle 15">
              <a:extLst>
                <a:ext uri="{FF2B5EF4-FFF2-40B4-BE49-F238E27FC236}">
                  <a16:creationId xmlns:a16="http://schemas.microsoft.com/office/drawing/2014/main" id="{BC3D5ABD-326E-7A29-4B52-E5B9E21CFAC2}"/>
                </a:ext>
              </a:extLst>
            </p:cNvPr>
            <p:cNvSpPr/>
            <p:nvPr/>
          </p:nvSpPr>
          <p:spPr>
            <a:xfrm>
              <a:off x="8996612" y="1279646"/>
              <a:ext cx="2398435" cy="2533403"/>
            </a:xfrm>
            <a:prstGeom prst="round2DiagRect">
              <a:avLst>
                <a:gd name="adj1" fmla="val 0"/>
                <a:gd name="adj2" fmla="val 12843"/>
              </a:avLst>
            </a:prstGeom>
            <a:solidFill>
              <a:schemeClr val="bg1"/>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defTabSz="609570">
                <a:buClr>
                  <a:srgbClr val="004069"/>
                </a:buClr>
              </a:pPr>
              <a:endParaRPr lang="en-GB" sz="1100" dirty="0">
                <a:solidFill>
                  <a:srgbClr val="000000"/>
                </a:solidFill>
                <a:latin typeface="Poppins Light" panose="00000400000000000000" pitchFamily="2" charset="0"/>
                <a:cs typeface="Poppins Light" panose="00000400000000000000" pitchFamily="2" charset="0"/>
              </a:endParaRPr>
            </a:p>
          </p:txBody>
        </p:sp>
        <p:sp>
          <p:nvSpPr>
            <p:cNvPr id="6" name="Round Diagonal Corner of Rectangle 16">
              <a:extLst>
                <a:ext uri="{FF2B5EF4-FFF2-40B4-BE49-F238E27FC236}">
                  <a16:creationId xmlns:a16="http://schemas.microsoft.com/office/drawing/2014/main" id="{A9EE9266-603B-D735-C906-A4AECEBC1432}"/>
                </a:ext>
              </a:extLst>
            </p:cNvPr>
            <p:cNvSpPr/>
            <p:nvPr/>
          </p:nvSpPr>
          <p:spPr>
            <a:xfrm>
              <a:off x="8996612" y="4109788"/>
              <a:ext cx="2398435" cy="2533403"/>
            </a:xfrm>
            <a:prstGeom prst="round2DiagRect">
              <a:avLst>
                <a:gd name="adj1" fmla="val 0"/>
                <a:gd name="adj2" fmla="val 12843"/>
              </a:avLst>
            </a:prstGeom>
            <a:solidFill>
              <a:schemeClr val="bg1"/>
            </a:solidFill>
            <a:ln>
              <a:noFill/>
            </a:ln>
            <a:effectLst>
              <a:outerShdw dist="101600" dir="3000000" sx="101000" sy="101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algn="ctr" defTabSz="609570">
                <a:buClr>
                  <a:srgbClr val="004069"/>
                </a:buClr>
              </a:pPr>
              <a:endParaRPr lang="en-GB" sz="1100" dirty="0">
                <a:solidFill>
                  <a:srgbClr val="000000"/>
                </a:solidFill>
                <a:latin typeface="Poppins Light" panose="00000400000000000000" pitchFamily="2" charset="0"/>
                <a:cs typeface="Poppins Light" panose="00000400000000000000" pitchFamily="2" charset="0"/>
              </a:endParaRPr>
            </a:p>
          </p:txBody>
        </p:sp>
      </p:grpSp>
      <p:sp>
        <p:nvSpPr>
          <p:cNvPr id="25" name="TextBox 24">
            <a:extLst>
              <a:ext uri="{FF2B5EF4-FFF2-40B4-BE49-F238E27FC236}">
                <a16:creationId xmlns:a16="http://schemas.microsoft.com/office/drawing/2014/main" id="{8B1CDE01-EF4C-5043-51A4-082946E17A41}"/>
              </a:ext>
            </a:extLst>
          </p:cNvPr>
          <p:cNvSpPr txBox="1"/>
          <p:nvPr/>
        </p:nvSpPr>
        <p:spPr>
          <a:xfrm>
            <a:off x="637372" y="1568600"/>
            <a:ext cx="2398436" cy="1938992"/>
          </a:xfrm>
          <a:prstGeom prst="rect">
            <a:avLst/>
          </a:prstGeom>
          <a:noFill/>
        </p:spPr>
        <p:txBody>
          <a:bodyPr wrap="square" rtlCol="0">
            <a:spAutoFit/>
          </a:bodyPr>
          <a:lstStyle/>
          <a:p>
            <a:pPr algn="ctr" defTabSz="609585"/>
            <a:r>
              <a:rPr lang="en-GB" sz="1200" b="1" dirty="0">
                <a:solidFill>
                  <a:srgbClr val="000000"/>
                </a:solidFill>
                <a:latin typeface="Poppins Light" panose="00000400000000000000" pitchFamily="2" charset="0"/>
                <a:cs typeface="Poppins Light" panose="00000400000000000000" pitchFamily="2" charset="0"/>
              </a:rPr>
              <a:t>Systems change and place‑based working:</a:t>
            </a:r>
          </a:p>
          <a:p>
            <a:pPr algn="ctr" defTabSz="609585"/>
            <a:r>
              <a:rPr lang="en-GB" sz="1200" dirty="0">
                <a:solidFill>
                  <a:srgbClr val="000000"/>
                </a:solidFill>
                <a:latin typeface="Poppins Light" panose="00000400000000000000" pitchFamily="2" charset="0"/>
                <a:cs typeface="Poppins Light" panose="00000400000000000000" pitchFamily="2" charset="0"/>
              </a:rPr>
              <a:t>Partners report steady to strong progress, with many shifting from direct delivery towards convening, influencing and enabling more equitable local systems, often through place‑based approaches</a:t>
            </a:r>
            <a:endParaRPr lang="en-US" sz="1200" dirty="0">
              <a:solidFill>
                <a:srgbClr val="004069"/>
              </a:solidFill>
              <a:effectLst>
                <a:outerShdw blurRad="762000" dist="50800" dir="14100000" sx="130000" sy="130000" algn="ctr" rotWithShape="0">
                  <a:srgbClr val="003F69">
                    <a:alpha val="20000"/>
                  </a:srgbClr>
                </a:outerShdw>
              </a:effectLst>
              <a:latin typeface="Poppins" panose="02000000000000000000" pitchFamily="2" charset="77"/>
              <a:cs typeface="Poppins" panose="02000000000000000000" pitchFamily="2" charset="77"/>
            </a:endParaRPr>
          </a:p>
        </p:txBody>
      </p:sp>
      <p:sp>
        <p:nvSpPr>
          <p:cNvPr id="26" name="TextBox 25">
            <a:extLst>
              <a:ext uri="{FF2B5EF4-FFF2-40B4-BE49-F238E27FC236}">
                <a16:creationId xmlns:a16="http://schemas.microsoft.com/office/drawing/2014/main" id="{EECE31B8-7196-1489-3901-B9704A434326}"/>
              </a:ext>
            </a:extLst>
          </p:cNvPr>
          <p:cNvSpPr txBox="1"/>
          <p:nvPr/>
        </p:nvSpPr>
        <p:spPr>
          <a:xfrm>
            <a:off x="3343994" y="1476819"/>
            <a:ext cx="2558017" cy="2123658"/>
          </a:xfrm>
          <a:prstGeom prst="rect">
            <a:avLst/>
          </a:prstGeom>
          <a:noFill/>
        </p:spPr>
        <p:txBody>
          <a:bodyPr wrap="square" rtlCol="0">
            <a:spAutoFit/>
          </a:bodyPr>
          <a:lstStyle/>
          <a:p>
            <a:pPr algn="ctr" defTabSz="609570">
              <a:buClr>
                <a:srgbClr val="004069"/>
              </a:buClr>
            </a:pPr>
            <a:r>
              <a:rPr lang="en-GB" sz="1200" b="1" dirty="0">
                <a:solidFill>
                  <a:srgbClr val="000000"/>
                </a:solidFill>
                <a:latin typeface="Poppins Light" panose="00000400000000000000" pitchFamily="2" charset="0"/>
                <a:cs typeface="Poppins Light" panose="00000400000000000000" pitchFamily="2" charset="0"/>
              </a:rPr>
              <a:t>Tackling inequalities and engaging minoritised groups: </a:t>
            </a:r>
          </a:p>
          <a:p>
            <a:pPr algn="ctr" defTabSz="609570">
              <a:buClr>
                <a:srgbClr val="004069"/>
              </a:buClr>
            </a:pPr>
            <a:r>
              <a:rPr lang="en-GB" sz="1200" dirty="0">
                <a:solidFill>
                  <a:srgbClr val="000000"/>
                </a:solidFill>
                <a:latin typeface="Poppins Light" panose="00000400000000000000" pitchFamily="2" charset="0"/>
                <a:cs typeface="Poppins Light" panose="00000400000000000000" pitchFamily="2" charset="0"/>
              </a:rPr>
              <a:t>There is extensive activity focused on disabled people, people with long‑term health conditions, women and girls, ethnically diverse communities and those in low‑income areas, increasingly using intersectional and culturally competent approaches.</a:t>
            </a:r>
            <a:endParaRPr lang="en-US" sz="1200" dirty="0">
              <a:solidFill>
                <a:srgbClr val="004069"/>
              </a:solidFill>
              <a:effectLst>
                <a:outerShdw blurRad="762000" dist="50800" dir="14100000" sx="130000" sy="130000" algn="ctr" rotWithShape="0">
                  <a:srgbClr val="003F69">
                    <a:alpha val="20000"/>
                  </a:srgbClr>
                </a:outerShdw>
              </a:effectLst>
              <a:latin typeface="Poppins" panose="02000000000000000000" pitchFamily="2" charset="77"/>
              <a:cs typeface="Poppins" panose="02000000000000000000" pitchFamily="2" charset="77"/>
            </a:endParaRPr>
          </a:p>
        </p:txBody>
      </p:sp>
      <p:sp>
        <p:nvSpPr>
          <p:cNvPr id="27" name="TextBox 26">
            <a:extLst>
              <a:ext uri="{FF2B5EF4-FFF2-40B4-BE49-F238E27FC236}">
                <a16:creationId xmlns:a16="http://schemas.microsoft.com/office/drawing/2014/main" id="{D47987F8-A7B2-7857-3AD9-D4CDE56F51A5}"/>
              </a:ext>
            </a:extLst>
          </p:cNvPr>
          <p:cNvSpPr txBox="1"/>
          <p:nvPr/>
        </p:nvSpPr>
        <p:spPr>
          <a:xfrm>
            <a:off x="6130407" y="1320059"/>
            <a:ext cx="2558017" cy="2492990"/>
          </a:xfrm>
          <a:prstGeom prst="rect">
            <a:avLst/>
          </a:prstGeom>
          <a:noFill/>
        </p:spPr>
        <p:txBody>
          <a:bodyPr wrap="square" rtlCol="0">
            <a:spAutoFit/>
          </a:bodyPr>
          <a:lstStyle/>
          <a:p>
            <a:pPr algn="ctr" defTabSz="609570">
              <a:buClr>
                <a:srgbClr val="004069"/>
              </a:buClr>
            </a:pPr>
            <a:r>
              <a:rPr lang="en-GB" sz="1200" b="1" dirty="0">
                <a:solidFill>
                  <a:srgbClr val="000000"/>
                </a:solidFill>
                <a:latin typeface="Poppins Light" panose="00000400000000000000" pitchFamily="2" charset="0"/>
                <a:cs typeface="Poppins Light" panose="00000400000000000000" pitchFamily="2" charset="0"/>
              </a:rPr>
              <a:t>Positive experiences for children and young people: </a:t>
            </a:r>
          </a:p>
          <a:p>
            <a:pPr algn="ctr" defTabSz="609570">
              <a:buClr>
                <a:srgbClr val="004069"/>
              </a:buClr>
            </a:pPr>
            <a:r>
              <a:rPr lang="en-GB" sz="1200" dirty="0">
                <a:solidFill>
                  <a:srgbClr val="000000"/>
                </a:solidFill>
                <a:latin typeface="Poppins Light" panose="00000400000000000000" pitchFamily="2" charset="0"/>
                <a:cs typeface="Poppins Light" panose="00000400000000000000" pitchFamily="2" charset="0"/>
              </a:rPr>
              <a:t>Work with children and young people is widespread and maturing, with School Games, school‑to‑community links, trauma‑informed and mental‑health‑aware practice, and talent pathways increasingly geared towards positive experiences rather than participation volume alone.</a:t>
            </a:r>
          </a:p>
        </p:txBody>
      </p:sp>
      <p:sp>
        <p:nvSpPr>
          <p:cNvPr id="29" name="TextBox 28">
            <a:extLst>
              <a:ext uri="{FF2B5EF4-FFF2-40B4-BE49-F238E27FC236}">
                <a16:creationId xmlns:a16="http://schemas.microsoft.com/office/drawing/2014/main" id="{620F1A47-4A21-EBCD-934E-97413BF742CC}"/>
              </a:ext>
            </a:extLst>
          </p:cNvPr>
          <p:cNvSpPr txBox="1"/>
          <p:nvPr/>
        </p:nvSpPr>
        <p:spPr>
          <a:xfrm>
            <a:off x="8916820" y="1383934"/>
            <a:ext cx="2558017" cy="2308324"/>
          </a:xfrm>
          <a:prstGeom prst="rect">
            <a:avLst/>
          </a:prstGeom>
          <a:noFill/>
        </p:spPr>
        <p:txBody>
          <a:bodyPr wrap="square" rtlCol="0">
            <a:spAutoFit/>
          </a:bodyPr>
          <a:lstStyle/>
          <a:p>
            <a:pPr algn="ctr" defTabSz="609570">
              <a:buClr>
                <a:srgbClr val="004069"/>
              </a:buClr>
            </a:pPr>
            <a:r>
              <a:rPr lang="en-GB" sz="1200" b="1" dirty="0">
                <a:solidFill>
                  <a:srgbClr val="000000"/>
                </a:solidFill>
                <a:latin typeface="Poppins Light" panose="00000400000000000000" pitchFamily="2" charset="0"/>
                <a:cs typeface="Poppins Light" panose="00000400000000000000" pitchFamily="2" charset="0"/>
              </a:rPr>
              <a:t>Increasing physical activity and reducing inactivity: </a:t>
            </a:r>
          </a:p>
          <a:p>
            <a:pPr algn="ctr" defTabSz="609570">
              <a:buClr>
                <a:srgbClr val="004069"/>
              </a:buClr>
            </a:pPr>
            <a:r>
              <a:rPr lang="en-GB" sz="1200" dirty="0">
                <a:solidFill>
                  <a:srgbClr val="000000"/>
                </a:solidFill>
                <a:latin typeface="Poppins Light" panose="00000400000000000000" pitchFamily="2" charset="0"/>
                <a:cs typeface="Poppins Light" panose="00000400000000000000" pitchFamily="2" charset="0"/>
              </a:rPr>
              <a:t>Many organisations describe stabilising or growing participation in specific formats and audiences, alongside a stronger emphasis on improving the conditions for activity (safe, welcoming, inclusive environments) rather than only expanding session numbers.</a:t>
            </a:r>
          </a:p>
        </p:txBody>
      </p:sp>
      <p:sp>
        <p:nvSpPr>
          <p:cNvPr id="31" name="TextBox 30">
            <a:extLst>
              <a:ext uri="{FF2B5EF4-FFF2-40B4-BE49-F238E27FC236}">
                <a16:creationId xmlns:a16="http://schemas.microsoft.com/office/drawing/2014/main" id="{C70E7FE8-BBF6-8431-5293-F38BCCD1622C}"/>
              </a:ext>
            </a:extLst>
          </p:cNvPr>
          <p:cNvSpPr txBox="1"/>
          <p:nvPr/>
        </p:nvSpPr>
        <p:spPr>
          <a:xfrm>
            <a:off x="557581" y="4150201"/>
            <a:ext cx="2558017" cy="2492990"/>
          </a:xfrm>
          <a:prstGeom prst="rect">
            <a:avLst/>
          </a:prstGeom>
          <a:noFill/>
        </p:spPr>
        <p:txBody>
          <a:bodyPr wrap="square" rtlCol="0">
            <a:spAutoFit/>
          </a:bodyPr>
          <a:lstStyle/>
          <a:p>
            <a:pPr algn="ctr" defTabSz="609570">
              <a:buClr>
                <a:srgbClr val="004069"/>
              </a:buClr>
            </a:pPr>
            <a:r>
              <a:rPr lang="en-GB" sz="1200" b="1" dirty="0">
                <a:solidFill>
                  <a:srgbClr val="000000"/>
                </a:solidFill>
                <a:latin typeface="Poppins Light" panose="00000400000000000000" pitchFamily="2" charset="0"/>
                <a:cs typeface="Poppins Light" panose="00000400000000000000" pitchFamily="2" charset="0"/>
              </a:rPr>
              <a:t>Governance, organisational development and culture change: </a:t>
            </a:r>
          </a:p>
          <a:p>
            <a:pPr algn="ctr" defTabSz="609570">
              <a:buClr>
                <a:srgbClr val="004069"/>
              </a:buClr>
            </a:pPr>
            <a:r>
              <a:rPr lang="en-GB" sz="1200" dirty="0">
                <a:solidFill>
                  <a:srgbClr val="000000"/>
                </a:solidFill>
                <a:latin typeface="Poppins Light" panose="00000400000000000000" pitchFamily="2" charset="0"/>
                <a:cs typeface="Poppins Light" panose="00000400000000000000" pitchFamily="2" charset="0"/>
              </a:rPr>
              <a:t>Governance, culture and workforce capabilities are strengthening through board reviews, DIAPs, safeguarding frameworks, learning cultures and new workforce pathways, although capacity constraints, staff turnover and change fatigue remain common challenges.</a:t>
            </a:r>
          </a:p>
        </p:txBody>
      </p:sp>
      <p:sp>
        <p:nvSpPr>
          <p:cNvPr id="30" name="TextBox 29">
            <a:extLst>
              <a:ext uri="{FF2B5EF4-FFF2-40B4-BE49-F238E27FC236}">
                <a16:creationId xmlns:a16="http://schemas.microsoft.com/office/drawing/2014/main" id="{517DB647-4353-0F2A-4A75-39938551F311}"/>
              </a:ext>
            </a:extLst>
          </p:cNvPr>
          <p:cNvSpPr txBox="1"/>
          <p:nvPr/>
        </p:nvSpPr>
        <p:spPr>
          <a:xfrm>
            <a:off x="3315712" y="4146906"/>
            <a:ext cx="2558017" cy="2677656"/>
          </a:xfrm>
          <a:prstGeom prst="rect">
            <a:avLst/>
          </a:prstGeom>
          <a:noFill/>
        </p:spPr>
        <p:txBody>
          <a:bodyPr wrap="square" rtlCol="0">
            <a:spAutoFit/>
          </a:bodyPr>
          <a:lstStyle/>
          <a:p>
            <a:pPr algn="ctr" defTabSz="609570">
              <a:buClr>
                <a:srgbClr val="004069"/>
              </a:buClr>
            </a:pPr>
            <a:r>
              <a:rPr lang="en-GB" sz="1200" b="1" dirty="0">
                <a:solidFill>
                  <a:srgbClr val="000000"/>
                </a:solidFill>
                <a:latin typeface="Poppins Light" panose="00000400000000000000" pitchFamily="2" charset="0"/>
                <a:cs typeface="Poppins Light" panose="00000400000000000000" pitchFamily="2" charset="0"/>
              </a:rPr>
              <a:t>Evaluation methodology and learning: </a:t>
            </a:r>
          </a:p>
          <a:p>
            <a:pPr algn="ctr" defTabSz="609570">
              <a:buClr>
                <a:srgbClr val="004069"/>
              </a:buClr>
            </a:pPr>
            <a:r>
              <a:rPr lang="en-GB" sz="1200" dirty="0">
                <a:solidFill>
                  <a:srgbClr val="000000"/>
                </a:solidFill>
                <a:latin typeface="Poppins Light" panose="00000400000000000000" pitchFamily="2" charset="0"/>
                <a:cs typeface="Poppins Light" panose="00000400000000000000" pitchFamily="2" charset="0"/>
              </a:rPr>
              <a:t>Evaluation and learning are becoming more embedded, with wider use of structured insight tools, CRMs and communities of practice, but data gaps (particularly on disability, ethnicity and local variation), inconsistent reporting and limited MEL capacity constrain system‑wide understanding.</a:t>
            </a:r>
          </a:p>
          <a:p>
            <a:pPr algn="ctr" defTabSz="609570">
              <a:buClr>
                <a:srgbClr val="004069"/>
              </a:buClr>
            </a:pPr>
            <a:r>
              <a:rPr lang="en-GB" sz="1200" dirty="0">
                <a:solidFill>
                  <a:srgbClr val="000000"/>
                </a:solidFill>
                <a:latin typeface="Poppins Light" panose="00000400000000000000" pitchFamily="2" charset="0"/>
                <a:cs typeface="Poppins Light" panose="00000400000000000000" pitchFamily="2" charset="0"/>
              </a:rPr>
              <a:t>.</a:t>
            </a:r>
            <a:endParaRPr lang="en-US" sz="1200" dirty="0">
              <a:solidFill>
                <a:srgbClr val="004069"/>
              </a:solidFill>
              <a:effectLst>
                <a:outerShdw blurRad="762000" dist="50800" dir="14100000" sx="130000" sy="130000" algn="ctr" rotWithShape="0">
                  <a:srgbClr val="003F69">
                    <a:alpha val="20000"/>
                  </a:srgbClr>
                </a:outerShdw>
              </a:effectLst>
              <a:latin typeface="Poppins" panose="02000000000000000000" pitchFamily="2" charset="77"/>
              <a:cs typeface="Poppins" panose="02000000000000000000" pitchFamily="2" charset="77"/>
            </a:endParaRPr>
          </a:p>
        </p:txBody>
      </p:sp>
      <p:sp>
        <p:nvSpPr>
          <p:cNvPr id="32" name="TextBox 31">
            <a:extLst>
              <a:ext uri="{FF2B5EF4-FFF2-40B4-BE49-F238E27FC236}">
                <a16:creationId xmlns:a16="http://schemas.microsoft.com/office/drawing/2014/main" id="{2ED7FB4E-29E2-5AB0-0E50-4331833AFE7D}"/>
              </a:ext>
            </a:extLst>
          </p:cNvPr>
          <p:cNvSpPr txBox="1"/>
          <p:nvPr/>
        </p:nvSpPr>
        <p:spPr>
          <a:xfrm>
            <a:off x="6210197" y="4180344"/>
            <a:ext cx="2398436" cy="2308324"/>
          </a:xfrm>
          <a:prstGeom prst="rect">
            <a:avLst/>
          </a:prstGeom>
          <a:noFill/>
        </p:spPr>
        <p:txBody>
          <a:bodyPr wrap="square" rtlCol="0">
            <a:spAutoFit/>
          </a:bodyPr>
          <a:lstStyle/>
          <a:p>
            <a:pPr algn="ctr" defTabSz="609570">
              <a:buClr>
                <a:srgbClr val="004069"/>
              </a:buClr>
            </a:pPr>
            <a:r>
              <a:rPr lang="en-GB" sz="1200" b="1" dirty="0">
                <a:solidFill>
                  <a:srgbClr val="000000"/>
                </a:solidFill>
                <a:latin typeface="Poppins Light" panose="00000400000000000000" pitchFamily="2" charset="0"/>
                <a:cs typeface="Poppins Light" panose="00000400000000000000" pitchFamily="2" charset="0"/>
              </a:rPr>
              <a:t>Climate, environment and active environments / active travel: </a:t>
            </a:r>
          </a:p>
          <a:p>
            <a:pPr algn="ctr" defTabSz="609570">
              <a:buClr>
                <a:srgbClr val="004069"/>
              </a:buClr>
            </a:pPr>
            <a:r>
              <a:rPr lang="en-GB" sz="1200" dirty="0">
                <a:solidFill>
                  <a:srgbClr val="000000"/>
                </a:solidFill>
                <a:latin typeface="Poppins Light" panose="00000400000000000000" pitchFamily="2" charset="0"/>
                <a:cs typeface="Poppins Light" panose="00000400000000000000" pitchFamily="2" charset="0"/>
              </a:rPr>
              <a:t>Climate action, environmental sustainability and active environments/active travel are emerging areas of focus, though activity is uneven across partners and often at an early or pilot stage relative to other themes</a:t>
            </a:r>
            <a:r>
              <a:rPr lang="en-GB" sz="1200" b="1" dirty="0">
                <a:solidFill>
                  <a:srgbClr val="000000"/>
                </a:solidFill>
                <a:latin typeface="Poppins Light" panose="00000400000000000000" pitchFamily="2" charset="0"/>
                <a:cs typeface="Poppins Light" panose="00000400000000000000" pitchFamily="2" charset="0"/>
              </a:rPr>
              <a:t>.</a:t>
            </a:r>
          </a:p>
        </p:txBody>
      </p:sp>
      <p:sp>
        <p:nvSpPr>
          <p:cNvPr id="28" name="TextBox 27">
            <a:extLst>
              <a:ext uri="{FF2B5EF4-FFF2-40B4-BE49-F238E27FC236}">
                <a16:creationId xmlns:a16="http://schemas.microsoft.com/office/drawing/2014/main" id="{841318FF-7B87-C1CE-E976-363F3BDEAF1A}"/>
              </a:ext>
            </a:extLst>
          </p:cNvPr>
          <p:cNvSpPr txBox="1"/>
          <p:nvPr/>
        </p:nvSpPr>
        <p:spPr>
          <a:xfrm>
            <a:off x="8916820" y="4180344"/>
            <a:ext cx="2478227" cy="2308324"/>
          </a:xfrm>
          <a:prstGeom prst="rect">
            <a:avLst/>
          </a:prstGeom>
          <a:noFill/>
        </p:spPr>
        <p:txBody>
          <a:bodyPr wrap="square" rtlCol="0">
            <a:spAutoFit/>
          </a:bodyPr>
          <a:lstStyle/>
          <a:p>
            <a:pPr algn="ctr" defTabSz="609570">
              <a:buClr>
                <a:srgbClr val="004069"/>
              </a:buClr>
            </a:pPr>
            <a:r>
              <a:rPr lang="en-GB" sz="1200" b="1" dirty="0">
                <a:solidFill>
                  <a:srgbClr val="000000"/>
                </a:solidFill>
                <a:latin typeface="Poppins Light" panose="00000400000000000000" pitchFamily="2" charset="0"/>
                <a:cs typeface="Poppins Light" panose="00000400000000000000" pitchFamily="2" charset="0"/>
              </a:rPr>
              <a:t>Cross‑cutting challenges: </a:t>
            </a:r>
          </a:p>
          <a:p>
            <a:pPr algn="ctr" defTabSz="609570">
              <a:buClr>
                <a:srgbClr val="004069"/>
              </a:buClr>
            </a:pPr>
            <a:r>
              <a:rPr lang="en-GB" sz="1200" dirty="0">
                <a:solidFill>
                  <a:srgbClr val="000000"/>
                </a:solidFill>
                <a:latin typeface="Poppins Light" panose="00000400000000000000" pitchFamily="2" charset="0"/>
                <a:cs typeface="Poppins Light" panose="00000400000000000000" pitchFamily="2" charset="0"/>
              </a:rPr>
              <a:t>Partners highlight financial and commissioning uncertainty (including devolution, health system change and school sport reforms), facility access and costs, volunteer and workforce capacity, and the time and complexity involved in shifting organisational and system culture.</a:t>
            </a:r>
          </a:p>
        </p:txBody>
      </p:sp>
    </p:spTree>
    <p:extLst>
      <p:ext uri="{BB962C8B-B14F-4D97-AF65-F5344CB8AC3E}">
        <p14:creationId xmlns:p14="http://schemas.microsoft.com/office/powerpoint/2010/main" val="193591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826E898-FA9A-4D4E-B25C-43C0D58BD19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2787"/>
          <a:stretch/>
        </p:blipFill>
        <p:spPr>
          <a:xfrm>
            <a:off x="1" y="0"/>
            <a:ext cx="12220860" cy="2363608"/>
          </a:xfrm>
          <a:prstGeom prst="rect">
            <a:avLst/>
          </a:prstGeom>
        </p:spPr>
      </p:pic>
      <p:sp>
        <p:nvSpPr>
          <p:cNvPr id="5" name="Content Placeholder 6">
            <a:extLst>
              <a:ext uri="{FF2B5EF4-FFF2-40B4-BE49-F238E27FC236}">
                <a16:creationId xmlns:a16="http://schemas.microsoft.com/office/drawing/2014/main" id="{2488C66D-1C5F-4E22-8FFE-E93E1781CB46}"/>
              </a:ext>
              <a:ext uri="{C183D7F6-B498-43B3-948B-1728B52AA6E4}">
                <adec:decorative xmlns:adec="http://schemas.microsoft.com/office/drawing/2017/decorative" val="1"/>
              </a:ext>
            </a:extLst>
          </p:cNvPr>
          <p:cNvSpPr txBox="1">
            <a:spLocks/>
          </p:cNvSpPr>
          <p:nvPr/>
        </p:nvSpPr>
        <p:spPr>
          <a:xfrm>
            <a:off x="10473267" y="3429001"/>
            <a:ext cx="2083451" cy="73660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lnSpc>
                <a:spcPct val="100000"/>
              </a:lnSpc>
              <a:spcBef>
                <a:spcPts val="600"/>
              </a:spcBef>
              <a:spcAft>
                <a:spcPts val="600"/>
              </a:spcAft>
              <a:buNone/>
            </a:pPr>
            <a:endParaRPr lang="en-GB" sz="2400" dirty="0">
              <a:solidFill>
                <a:srgbClr val="8CCDD6"/>
              </a:solidFill>
              <a:latin typeface="Poppins Light" pitchFamily="2" charset="77"/>
            </a:endParaRPr>
          </a:p>
        </p:txBody>
      </p:sp>
      <p:sp>
        <p:nvSpPr>
          <p:cNvPr id="9" name="Title 8">
            <a:extLst>
              <a:ext uri="{FF2B5EF4-FFF2-40B4-BE49-F238E27FC236}">
                <a16:creationId xmlns:a16="http://schemas.microsoft.com/office/drawing/2014/main" id="{607BE285-01B2-944A-93EF-54FEF674EF79}"/>
              </a:ext>
            </a:extLst>
          </p:cNvPr>
          <p:cNvSpPr txBox="1">
            <a:spLocks noGrp="1"/>
          </p:cNvSpPr>
          <p:nvPr>
            <p:ph type="title" idx="4294967295"/>
          </p:nvPr>
        </p:nvSpPr>
        <p:spPr>
          <a:xfrm>
            <a:off x="572944" y="234983"/>
            <a:ext cx="770283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FFFFFF">
                    <a:lumMod val="95000"/>
                  </a:srgbClr>
                </a:solidFill>
                <a:effectLst/>
                <a:uLnTx/>
                <a:uFillTx/>
                <a:latin typeface="Poppins SemiBold" panose="02000000000000000000" pitchFamily="2" charset="77"/>
                <a:ea typeface="+mn-ea"/>
                <a:cs typeface="Poppins SemiBold" panose="02000000000000000000" pitchFamily="2" charset="77"/>
              </a:rPr>
              <a:t>Developing organisations</a:t>
            </a:r>
          </a:p>
        </p:txBody>
      </p:sp>
      <p:pic>
        <p:nvPicPr>
          <p:cNvPr id="31" name="Graphic 30">
            <a:extLst>
              <a:ext uri="{FF2B5EF4-FFF2-40B4-BE49-F238E27FC236}">
                <a16:creationId xmlns:a16="http://schemas.microsoft.com/office/drawing/2014/main" id="{4F9369D6-BF37-9946-AA7B-3ED132F3E3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59917" y="387928"/>
            <a:ext cx="926164" cy="282995"/>
          </a:xfrm>
          <a:prstGeom prst="rect">
            <a:avLst/>
          </a:prstGeom>
        </p:spPr>
      </p:pic>
      <p:sp>
        <p:nvSpPr>
          <p:cNvPr id="2" name="TextBox 1">
            <a:extLst>
              <a:ext uri="{FF2B5EF4-FFF2-40B4-BE49-F238E27FC236}">
                <a16:creationId xmlns:a16="http://schemas.microsoft.com/office/drawing/2014/main" id="{E3AA9DC5-FE64-7205-CA84-D42270FC1C50}"/>
              </a:ext>
            </a:extLst>
          </p:cNvPr>
          <p:cNvSpPr txBox="1"/>
          <p:nvPr/>
        </p:nvSpPr>
        <p:spPr>
          <a:xfrm>
            <a:off x="759654" y="1601828"/>
            <a:ext cx="10588284" cy="4197303"/>
          </a:xfrm>
          <a:prstGeom prst="rect">
            <a:avLst/>
          </a:prstGeom>
          <a:noFill/>
        </p:spPr>
        <p:txBody>
          <a:bodyPr wrap="square" rtlCol="0">
            <a:spAutoFit/>
          </a:bodyPr>
          <a:lstStyle/>
          <a:p>
            <a:pPr defTabSz="609570">
              <a:spcAft>
                <a:spcPts val="800"/>
              </a:spcAft>
              <a:buClr>
                <a:srgbClr val="004069"/>
              </a:buClr>
            </a:pPr>
            <a:r>
              <a:rPr lang="en-GB" sz="1067" b="1" dirty="0">
                <a:solidFill>
                  <a:srgbClr val="000000"/>
                </a:solidFill>
                <a:latin typeface="Poppins Light" panose="00000400000000000000" pitchFamily="2" charset="0"/>
                <a:cs typeface="Poppins Light" panose="00000400000000000000" pitchFamily="2" charset="0"/>
              </a:rPr>
              <a:t>What has changed in the last 6 months for System Partners?</a:t>
            </a:r>
          </a:p>
          <a:p>
            <a:pPr marL="285744" indent="-285744" defTabSz="609570">
              <a:spcAft>
                <a:spcPts val="800"/>
              </a:spcAft>
              <a:buClr>
                <a:srgbClr val="004069"/>
              </a:buClr>
              <a:buFont typeface="Arial" panose="020B0604020202020204" pitchFamily="34" charset="0"/>
              <a:buChar char="•"/>
            </a:pPr>
            <a:r>
              <a:rPr lang="en-GB" sz="1067" dirty="0">
                <a:solidFill>
                  <a:srgbClr val="000000"/>
                </a:solidFill>
                <a:latin typeface="Poppins Light" panose="00000400000000000000" pitchFamily="2" charset="0"/>
                <a:cs typeface="Poppins Light" panose="00000400000000000000" pitchFamily="2" charset="0"/>
              </a:rPr>
              <a:t>System Partners are moving from designing and piloting new strategies, structures and programmes (e.g. new LMS, membership systems, talent models, School Games redesigns, DIAPs, club hubs) towards embedding these changes in routine practice, with clearer theories of change, place‑based plans and refined operating models.</a:t>
            </a:r>
          </a:p>
          <a:p>
            <a:pPr marL="285744" indent="-285744" defTabSz="609570">
              <a:spcAft>
                <a:spcPts val="800"/>
              </a:spcAft>
              <a:buClr>
                <a:srgbClr val="004069"/>
              </a:buClr>
              <a:buFont typeface="Arial" panose="020B0604020202020204" pitchFamily="34" charset="0"/>
              <a:buChar char="•"/>
            </a:pPr>
            <a:r>
              <a:rPr lang="en-GB" sz="1067" dirty="0">
                <a:solidFill>
                  <a:srgbClr val="000000"/>
                </a:solidFill>
                <a:latin typeface="Poppins Light" panose="00000400000000000000" pitchFamily="2" charset="0"/>
                <a:cs typeface="Poppins Light" panose="00000400000000000000" pitchFamily="2" charset="0"/>
              </a:rPr>
              <a:t>Activities have shifted from largely exploratory or one‑off initiatives to more targeted, insight‑led delivery and place‑based work, often focused on specific audiences (e.g. KS2 girls, disabled people, CYP in AP, faith‑based communities) and underpinned by stronger local governance and partnership structures.</a:t>
            </a:r>
          </a:p>
          <a:p>
            <a:pPr marL="285744" indent="-285744" defTabSz="609570">
              <a:spcAft>
                <a:spcPts val="800"/>
              </a:spcAft>
              <a:buClr>
                <a:srgbClr val="004069"/>
              </a:buClr>
              <a:buFont typeface="Arial" panose="020B0604020202020204" pitchFamily="34" charset="0"/>
              <a:buChar char="•"/>
            </a:pPr>
            <a:r>
              <a:rPr lang="en-GB" sz="1067" dirty="0">
                <a:solidFill>
                  <a:srgbClr val="000000"/>
                </a:solidFill>
                <a:latin typeface="Poppins Light" panose="00000400000000000000" pitchFamily="2" charset="0"/>
                <a:cs typeface="Poppins Light" panose="00000400000000000000" pitchFamily="2" charset="0"/>
              </a:rPr>
              <a:t>Organisations report greater systems‑thinking capability, stronger governance and compliance (Code of Sports Governance, CPSU, Ann Craft Trust, DIAPs), and more confident roles as convenors, critical friends and system influencers across health, education, local government and devolution agendas.</a:t>
            </a:r>
          </a:p>
          <a:p>
            <a:pPr marL="285744" indent="-285744" defTabSz="609570">
              <a:spcAft>
                <a:spcPts val="800"/>
              </a:spcAft>
              <a:buClr>
                <a:srgbClr val="004069"/>
              </a:buClr>
              <a:buFont typeface="Arial" panose="020B0604020202020204" pitchFamily="34" charset="0"/>
              <a:buChar char="•"/>
            </a:pPr>
            <a:r>
              <a:rPr lang="en-GB" sz="1067" dirty="0">
                <a:solidFill>
                  <a:srgbClr val="000000"/>
                </a:solidFill>
                <a:latin typeface="Poppins Light" panose="00000400000000000000" pitchFamily="2" charset="0"/>
                <a:cs typeface="Poppins Light" panose="00000400000000000000" pitchFamily="2" charset="0"/>
              </a:rPr>
              <a:t>There is a clearer emphasis on learning, evaluation and evidence use (e.g. use of maturity matrices, Power BI, Ripple Effect Mapping, social value studies), with partners increasingly using insight to adapt programmes, refine workforce development and inform policy engagement.</a:t>
            </a:r>
          </a:p>
          <a:p>
            <a:pPr defTabSz="609570">
              <a:spcAft>
                <a:spcPts val="800"/>
              </a:spcAft>
              <a:buClr>
                <a:srgbClr val="004069"/>
              </a:buClr>
            </a:pPr>
            <a:r>
              <a:rPr lang="en-GB" sz="1067" b="1" dirty="0">
                <a:solidFill>
                  <a:srgbClr val="000000"/>
                </a:solidFill>
                <a:latin typeface="Poppins Light" panose="00000400000000000000" pitchFamily="2" charset="0"/>
                <a:cs typeface="Poppins Light" panose="00000400000000000000" pitchFamily="2" charset="0"/>
              </a:rPr>
              <a:t>What remains consistent?</a:t>
            </a:r>
          </a:p>
          <a:p>
            <a:pPr marL="285744" indent="-285744" defTabSz="609570">
              <a:spcAft>
                <a:spcPts val="800"/>
              </a:spcAft>
              <a:buClr>
                <a:srgbClr val="004069"/>
              </a:buClr>
              <a:buFont typeface="Arial" panose="020B0604020202020204" pitchFamily="34" charset="0"/>
              <a:buChar char="•"/>
            </a:pPr>
            <a:r>
              <a:rPr lang="en-GB" sz="1067" dirty="0">
                <a:solidFill>
                  <a:srgbClr val="000000"/>
                </a:solidFill>
                <a:latin typeface="Poppins Light" panose="00000400000000000000" pitchFamily="2" charset="0"/>
                <a:cs typeface="Poppins Light" panose="00000400000000000000" pitchFamily="2" charset="0"/>
              </a:rPr>
              <a:t>Across both reporting periods, partners consistently emphasise a shift from direct delivery towards systems thinking and place‑based working—using their convening role, local insight and multi‑agency partnerships to influence wider strategies, governance and investment rather than acting solely as programme deliverers.</a:t>
            </a:r>
          </a:p>
          <a:p>
            <a:pPr marL="285744" indent="-285744" defTabSz="609570">
              <a:spcAft>
                <a:spcPts val="800"/>
              </a:spcAft>
              <a:buClr>
                <a:srgbClr val="004069"/>
              </a:buClr>
              <a:buFont typeface="Arial" panose="020B0604020202020204" pitchFamily="34" charset="0"/>
              <a:buChar char="•"/>
            </a:pPr>
            <a:r>
              <a:rPr lang="en-GB" sz="1067" dirty="0">
                <a:solidFill>
                  <a:srgbClr val="000000"/>
                </a:solidFill>
                <a:latin typeface="Poppins Light" panose="00000400000000000000" pitchFamily="2" charset="0"/>
                <a:cs typeface="Poppins Light" panose="00000400000000000000" pitchFamily="2" charset="0"/>
              </a:rPr>
              <a:t>In both periods, there is a strong, sustained focus on tackling inequalities and improving experiences for children and young people, with partners targeting under‑served groups, strengthening youth voice and leadership, and using schools and community settings as key entry points into physical activity.</a:t>
            </a:r>
          </a:p>
          <a:p>
            <a:pPr defTabSz="609570">
              <a:spcAft>
                <a:spcPts val="800"/>
              </a:spcAft>
              <a:buClr>
                <a:srgbClr val="004069"/>
              </a:buClr>
            </a:pPr>
            <a:endParaRPr lang="en-GB" sz="1067" dirty="0">
              <a:solidFill>
                <a:srgbClr val="000000"/>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021932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2041-34DF-6772-DC76-9840FA4F42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450ADF9-7141-D6B9-D084-6D6B632F79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06" y="633828"/>
            <a:ext cx="7059676" cy="5358549"/>
          </a:xfrm>
          <a:prstGeom prst="rect">
            <a:avLst/>
          </a:prstGeom>
        </p:spPr>
      </p:pic>
      <p:grpSp>
        <p:nvGrpSpPr>
          <p:cNvPr id="2" name="Group 1">
            <a:extLst>
              <a:ext uri="{FF2B5EF4-FFF2-40B4-BE49-F238E27FC236}">
                <a16:creationId xmlns:a16="http://schemas.microsoft.com/office/drawing/2014/main" id="{552247B1-81D0-8F75-9BF5-84C7976A7E61}"/>
              </a:ext>
              <a:ext uri="{C183D7F6-B498-43B3-948B-1728B52AA6E4}">
                <adec:decorative xmlns:adec="http://schemas.microsoft.com/office/drawing/2017/decorative" val="1"/>
              </a:ext>
            </a:extLst>
          </p:cNvPr>
          <p:cNvGrpSpPr/>
          <p:nvPr/>
        </p:nvGrpSpPr>
        <p:grpSpPr>
          <a:xfrm>
            <a:off x="-1" y="0"/>
            <a:ext cx="12198709" cy="6858000"/>
            <a:chOff x="-1" y="0"/>
            <a:chExt cx="9149032" cy="5143500"/>
          </a:xfrm>
        </p:grpSpPr>
        <p:pic>
          <p:nvPicPr>
            <p:cNvPr id="13" name="Graphic 12">
              <a:extLst>
                <a:ext uri="{FF2B5EF4-FFF2-40B4-BE49-F238E27FC236}">
                  <a16:creationId xmlns:a16="http://schemas.microsoft.com/office/drawing/2014/main" id="{73E6F3AB-B5D8-CCF3-D24A-F139DA4AF647}"/>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E8634538-35D9-F80B-3398-0737B9AE8C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6E9B7DE-0837-8233-C800-3A4D30BC5DE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82C72427-1BBD-A390-9322-B05D89FED98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7BE891B9-DF9F-5153-A7F8-0CEDDA62CAD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5FD44BB6-8390-81EA-31FF-832F27675B8C}"/>
              </a:ext>
            </a:extLst>
          </p:cNvPr>
          <p:cNvSpPr>
            <a:spLocks noGrp="1"/>
          </p:cNvSpPr>
          <p:nvPr>
            <p:ph type="title" idx="4294967295"/>
          </p:nvPr>
        </p:nvSpPr>
        <p:spPr>
          <a:xfrm>
            <a:off x="4738349" y="2576409"/>
            <a:ext cx="5536431" cy="2920232"/>
          </a:xfrm>
          <a:prstGeom prst="round2DiagRect">
            <a:avLst>
              <a:gd name="adj1" fmla="val 0"/>
              <a:gd name="adj2" fmla="val 18395"/>
            </a:avLst>
          </a:prstGeom>
          <a:solidFill>
            <a:schemeClr val="bg1"/>
          </a:solidFill>
          <a:ln w="12700" cap="flat" cmpd="sng" algn="ctr">
            <a:noFill/>
            <a:prstDash val="solid"/>
            <a:miter lim="800000"/>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192000" rIns="91440" bIns="45720" numCol="1" spcCol="0" rtlCol="0" fromWordArt="0" anchor="t"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267" b="1" i="0" u="none" strike="noStrike" kern="1200" cap="none" spc="0" normalizeH="0" baseline="0" noProof="0" dirty="0">
                <a:ln>
                  <a:noFill/>
                </a:ln>
                <a:solidFill>
                  <a:srgbClr val="E31B49"/>
                </a:solidFill>
                <a:effectLst/>
                <a:uLnTx/>
                <a:uFillTx/>
                <a:latin typeface="Poppins SemiBold" panose="02000000000000000000" pitchFamily="2" charset="77"/>
                <a:ea typeface="+mn-ea"/>
                <a:cs typeface="Poppins SemiBold" panose="02000000000000000000" pitchFamily="2" charset="77"/>
              </a:rPr>
              <a:t>Goal analysis</a:t>
            </a:r>
          </a:p>
          <a:p>
            <a:pPr marL="0" marR="0" lvl="0" indent="0" algn="l" defTabSz="609585" rtl="0" eaLnBrk="1" fontAlgn="auto" latinLnBrk="0" hangingPunct="1">
              <a:lnSpc>
                <a:spcPts val="2667"/>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endParaRPr>
          </a:p>
        </p:txBody>
      </p:sp>
    </p:spTree>
    <p:extLst>
      <p:ext uri="{BB962C8B-B14F-4D97-AF65-F5344CB8AC3E}">
        <p14:creationId xmlns:p14="http://schemas.microsoft.com/office/powerpoint/2010/main" val="137861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C6961-88A1-8C9A-21ED-69F7866426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2E17127-4B79-0FD8-2D70-704D55F99793}"/>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GB" sz="2400" dirty="0">
              <a:solidFill>
                <a:srgbClr val="FFFFFF"/>
              </a:solidFill>
              <a:latin typeface="Calibri" panose="020F0502020204030204"/>
            </a:endParaRPr>
          </a:p>
        </p:txBody>
      </p:sp>
      <p:sp>
        <p:nvSpPr>
          <p:cNvPr id="23" name="Title 2">
            <a:extLst>
              <a:ext uri="{FF2B5EF4-FFF2-40B4-BE49-F238E27FC236}">
                <a16:creationId xmlns:a16="http://schemas.microsoft.com/office/drawing/2014/main" id="{693AE586-B09A-778F-ED39-5BAE58A176E4}"/>
              </a:ext>
            </a:extLst>
          </p:cNvPr>
          <p:cNvSpPr txBox="1">
            <a:spLocks noGrp="1"/>
          </p:cNvSpPr>
          <p:nvPr>
            <p:ph type="title" idx="4294967295"/>
          </p:nvPr>
        </p:nvSpPr>
        <p:spPr>
          <a:xfrm>
            <a:off x="424543" y="413697"/>
            <a:ext cx="10515600" cy="56598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j-ea"/>
                <a:cs typeface="Poppins SemiBold" panose="02000000000000000000" pitchFamily="2" charset="77"/>
              </a:rPr>
              <a:t>Progress against goals </a:t>
            </a:r>
          </a:p>
        </p:txBody>
      </p:sp>
      <p:pic>
        <p:nvPicPr>
          <p:cNvPr id="24" name="Graphic 23">
            <a:extLst>
              <a:ext uri="{FF2B5EF4-FFF2-40B4-BE49-F238E27FC236}">
                <a16:creationId xmlns:a16="http://schemas.microsoft.com/office/drawing/2014/main" id="{F45BE291-DFCE-BFFC-09AA-3EED6DA1FB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9" y="387929"/>
            <a:ext cx="926164" cy="282995"/>
          </a:xfrm>
          <a:prstGeom prst="rect">
            <a:avLst/>
          </a:prstGeom>
        </p:spPr>
      </p:pic>
      <p:sp>
        <p:nvSpPr>
          <p:cNvPr id="4" name="Round Diagonal Corner of Rectangle 37">
            <a:extLst>
              <a:ext uri="{FF2B5EF4-FFF2-40B4-BE49-F238E27FC236}">
                <a16:creationId xmlns:a16="http://schemas.microsoft.com/office/drawing/2014/main" id="{F629CEC4-D60C-F3B3-3B4D-10FAE64BE2C5}"/>
              </a:ext>
            </a:extLst>
          </p:cNvPr>
          <p:cNvSpPr/>
          <p:nvPr/>
        </p:nvSpPr>
        <p:spPr>
          <a:xfrm>
            <a:off x="381005" y="957943"/>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609570">
              <a:buClr>
                <a:srgbClr val="004069"/>
              </a:buClr>
            </a:pPr>
            <a:r>
              <a:rPr lang="en-GB" sz="1067" b="1" dirty="0">
                <a:solidFill>
                  <a:srgbClr val="000000"/>
                </a:solidFill>
                <a:latin typeface="Poppins Light" panose="00000400000000000000" pitchFamily="2" charset="0"/>
                <a:cs typeface="Poppins Light" panose="00000400000000000000" pitchFamily="2" charset="0"/>
              </a:rPr>
              <a:t>Across the 2,976 agreed goals, partners report strong progress</a:t>
            </a:r>
          </a:p>
          <a:p>
            <a:pPr defTabSz="609570">
              <a:buClr>
                <a:srgbClr val="004069"/>
              </a:buClr>
            </a:pPr>
            <a:endParaRPr lang="en-GB" sz="1067" dirty="0">
              <a:solidFill>
                <a:srgbClr val="000000"/>
              </a:solidFill>
              <a:latin typeface="Poppins Light" panose="00000400000000000000" pitchFamily="2" charset="0"/>
              <a:cs typeface="Poppins Light" panose="00000400000000000000" pitchFamily="2" charset="0"/>
            </a:endParaRPr>
          </a:p>
          <a:p>
            <a:pPr defTabSz="609570"/>
            <a:r>
              <a:rPr lang="en-GB" sz="1067" dirty="0">
                <a:solidFill>
                  <a:srgbClr val="000000"/>
                </a:solidFill>
                <a:latin typeface="Poppins" panose="00000500000000000000" pitchFamily="2" charset="0"/>
                <a:cs typeface="Poppins" panose="00000500000000000000" pitchFamily="2" charset="0"/>
              </a:rPr>
              <a:t>System Partners were asked to self-rate their progress against their goals (Completed/Achieved, Excellent, Good, Some, No change) and asked to provide additional information if they said they need support, are struggling, the goal is blocked, no longer relevant or needs changing. </a:t>
            </a:r>
          </a:p>
          <a:p>
            <a:pPr defTabSz="609570"/>
            <a:endParaRPr lang="en-GB" sz="1067" dirty="0">
              <a:solidFill>
                <a:srgbClr val="000000"/>
              </a:solidFill>
              <a:latin typeface="Poppins" panose="00000500000000000000" pitchFamily="2" charset="0"/>
              <a:cs typeface="Poppins" panose="00000500000000000000" pitchFamily="2" charset="0"/>
            </a:endParaRPr>
          </a:p>
          <a:p>
            <a:pPr defTabSz="609570"/>
            <a:r>
              <a:rPr lang="en-GB" sz="1067" dirty="0">
                <a:solidFill>
                  <a:srgbClr val="000000"/>
                </a:solidFill>
                <a:latin typeface="Poppins" panose="00000500000000000000" pitchFamily="2" charset="0"/>
                <a:cs typeface="Poppins" panose="00000500000000000000" pitchFamily="2" charset="0"/>
              </a:rPr>
              <a:t>In October 2025, partners have reported that </a:t>
            </a:r>
            <a:r>
              <a:rPr lang="en-GB" sz="1067" b="1" dirty="0">
                <a:solidFill>
                  <a:srgbClr val="000000"/>
                </a:solidFill>
                <a:latin typeface="Poppins" panose="00000500000000000000" pitchFamily="2" charset="0"/>
                <a:cs typeface="Poppins" panose="00000500000000000000" pitchFamily="2" charset="0"/>
              </a:rPr>
              <a:t>a large proportion of goals and steps are showing positive progress. </a:t>
            </a:r>
            <a:r>
              <a:rPr lang="en-GB" sz="1067" dirty="0">
                <a:solidFill>
                  <a:srgbClr val="000000"/>
                </a:solidFill>
                <a:latin typeface="Poppins" panose="00000500000000000000" pitchFamily="2" charset="0"/>
                <a:cs typeface="Poppins" panose="00000500000000000000" pitchFamily="2" charset="0"/>
              </a:rPr>
              <a:t>Figure 1 shows nearly two thirds (65%) of the goals that System Partners are progressing (i.e. Not blocked in anyway) are ‘Good’ (47%) or ‘Excellent’ (18%). Some roles (Governing and Talent) focus more on achieving standards or success measures, which is reflected in a slightly higher number of completed goals and steps (see Figure 2). Systemic goals have the largest proportion showing ‘Good’ (51%) and ‘Excellent’ (20%) progress, which could reflect how most System Partners will have goals linked to this role. </a:t>
            </a:r>
          </a:p>
          <a:p>
            <a:pPr defTabSz="609570"/>
            <a:endParaRPr lang="en-GB" sz="1067" dirty="0">
              <a:solidFill>
                <a:srgbClr val="000000"/>
              </a:solidFill>
              <a:latin typeface="Poppins" panose="00000500000000000000" pitchFamily="2" charset="0"/>
              <a:cs typeface="Poppins" panose="00000500000000000000" pitchFamily="2" charset="0"/>
            </a:endParaRPr>
          </a:p>
          <a:p>
            <a:pPr defTabSz="609570"/>
            <a:r>
              <a:rPr lang="en-GB" sz="1067" dirty="0">
                <a:solidFill>
                  <a:srgbClr val="000000"/>
                </a:solidFill>
                <a:latin typeface="Poppins" panose="00000500000000000000" pitchFamily="2" charset="0"/>
                <a:cs typeface="Poppins" panose="00000500000000000000" pitchFamily="2" charset="0"/>
              </a:rPr>
              <a:t>Around one in twenty (5%) of all goals are blocked in some way, most of these (6%) need changing, some need support (2%) and less than 1% are blocked, need support or are no longer relevant. </a:t>
            </a:r>
          </a:p>
          <a:p>
            <a:pPr defTabSz="609570">
              <a:buClr>
                <a:srgbClr val="004069"/>
              </a:buClr>
            </a:pPr>
            <a:endParaRPr lang="en-GB" sz="1067" dirty="0">
              <a:solidFill>
                <a:srgbClr val="000000"/>
              </a:solidFill>
              <a:latin typeface="Poppins Light" panose="00000400000000000000" pitchFamily="2" charset="0"/>
              <a:cs typeface="Poppins Light" panose="00000400000000000000" pitchFamily="2" charset="0"/>
            </a:endParaRPr>
          </a:p>
          <a:p>
            <a:pPr marL="609554" lvl="1" defTabSz="609570">
              <a:buClr>
                <a:srgbClr val="004069"/>
              </a:buClr>
            </a:pPr>
            <a:endParaRPr lang="en-GB" sz="1067" dirty="0">
              <a:solidFill>
                <a:srgbClr val="000000"/>
              </a:solidFill>
              <a:latin typeface="Poppins Light" panose="00000400000000000000" pitchFamily="2" charset="0"/>
              <a:cs typeface="Poppins Light" panose="00000400000000000000" pitchFamily="2" charset="0"/>
            </a:endParaRPr>
          </a:p>
          <a:p>
            <a:pPr defTabSz="609570"/>
            <a:endParaRPr lang="en-GB" sz="1067" dirty="0">
              <a:solidFill>
                <a:srgbClr val="000000"/>
              </a:solidFill>
              <a:highlight>
                <a:srgbClr val="FFFF00"/>
              </a:highlight>
              <a:latin typeface="Poppins Light" panose="00000400000000000000" pitchFamily="2" charset="0"/>
              <a:cs typeface="Poppins Light" panose="00000400000000000000" pitchFamily="2" charset="0"/>
            </a:endParaRPr>
          </a:p>
        </p:txBody>
      </p:sp>
      <p:sp>
        <p:nvSpPr>
          <p:cNvPr id="6" name="TextBox 5">
            <a:extLst>
              <a:ext uri="{FF2B5EF4-FFF2-40B4-BE49-F238E27FC236}">
                <a16:creationId xmlns:a16="http://schemas.microsoft.com/office/drawing/2014/main" id="{292ABF98-2B99-31E7-B5C0-C0D21FF904E9}"/>
              </a:ext>
            </a:extLst>
          </p:cNvPr>
          <p:cNvSpPr txBox="1"/>
          <p:nvPr/>
        </p:nvSpPr>
        <p:spPr>
          <a:xfrm>
            <a:off x="1110475" y="6153325"/>
            <a:ext cx="3706620" cy="338554"/>
          </a:xfrm>
          <a:prstGeom prst="rect">
            <a:avLst/>
          </a:prstGeom>
          <a:noFill/>
        </p:spPr>
        <p:txBody>
          <a:bodyPr wrap="square" rtlCol="0">
            <a:spAutoFit/>
          </a:bodyPr>
          <a:lstStyle/>
          <a:p>
            <a:pPr defTabSz="609570"/>
            <a:r>
              <a:rPr lang="en-GB" sz="800" dirty="0">
                <a:solidFill>
                  <a:srgbClr val="000000"/>
                </a:solidFill>
                <a:latin typeface="Poppins Light" panose="00000400000000000000" pitchFamily="2" charset="0"/>
                <a:cs typeface="Poppins Light" panose="00000400000000000000" pitchFamily="2" charset="0"/>
              </a:rPr>
              <a:t>*Base sample excludes goals marked as  blocked/struggling/needs support/needs changing/no longer relevant</a:t>
            </a:r>
          </a:p>
        </p:txBody>
      </p:sp>
      <p:graphicFrame>
        <p:nvGraphicFramePr>
          <p:cNvPr id="10" name="Chart 9" descr="A chart showing the overall goal and step progress for each System Partner. It shows that 4% are marked as 'Completed', 18% marked as 'Excellent', 47% marked as 'Good', 22% marked as 'Some', 8% marked as 'No change'. ">
            <a:extLst>
              <a:ext uri="{FF2B5EF4-FFF2-40B4-BE49-F238E27FC236}">
                <a16:creationId xmlns:a16="http://schemas.microsoft.com/office/drawing/2014/main" id="{5E3744FD-C27F-E10B-6155-1B600E5423C9}"/>
              </a:ext>
            </a:extLst>
          </p:cNvPr>
          <p:cNvGraphicFramePr/>
          <p:nvPr>
            <p:extLst>
              <p:ext uri="{D42A27DB-BD31-4B8C-83A1-F6EECF244321}">
                <p14:modId xmlns:p14="http://schemas.microsoft.com/office/powerpoint/2010/main" val="3918925940"/>
              </p:ext>
            </p:extLst>
          </p:nvPr>
        </p:nvGraphicFramePr>
        <p:xfrm>
          <a:off x="787203" y="3250574"/>
          <a:ext cx="4579125" cy="29542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descr="A chart showing how goal and step progress differs by role between Delivery, Governing, Systemic and Talent roles. ">
            <a:extLst>
              <a:ext uri="{FF2B5EF4-FFF2-40B4-BE49-F238E27FC236}">
                <a16:creationId xmlns:a16="http://schemas.microsoft.com/office/drawing/2014/main" id="{EEDE937F-D780-5307-864F-1FB0EB76C334}"/>
              </a:ext>
            </a:extLst>
          </p:cNvPr>
          <p:cNvGraphicFramePr/>
          <p:nvPr>
            <p:extLst>
              <p:ext uri="{D42A27DB-BD31-4B8C-83A1-F6EECF244321}">
                <p14:modId xmlns:p14="http://schemas.microsoft.com/office/powerpoint/2010/main" val="2288694799"/>
              </p:ext>
            </p:extLst>
          </p:nvPr>
        </p:nvGraphicFramePr>
        <p:xfrm>
          <a:off x="6278289" y="3250573"/>
          <a:ext cx="5126511" cy="32413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61934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019287-A21F-D648-88C9-5E0E89C61EB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667" y="789518"/>
            <a:ext cx="8043836" cy="5112615"/>
          </a:xfrm>
          <a:prstGeom prst="rect">
            <a:avLst/>
          </a:prstGeom>
        </p:spPr>
      </p:pic>
      <p:grpSp>
        <p:nvGrpSpPr>
          <p:cNvPr id="16" name="Group 15">
            <a:extLst>
              <a:ext uri="{FF2B5EF4-FFF2-40B4-BE49-F238E27FC236}">
                <a16:creationId xmlns:a16="http://schemas.microsoft.com/office/drawing/2014/main" id="{7BD26F4C-D008-0B4F-B64F-9866978D4F42}"/>
              </a:ext>
              <a:ext uri="{C183D7F6-B498-43B3-948B-1728B52AA6E4}">
                <adec:decorative xmlns:adec="http://schemas.microsoft.com/office/drawing/2017/decorative" val="1"/>
              </a:ext>
            </a:extLst>
          </p:cNvPr>
          <p:cNvGrpSpPr/>
          <p:nvPr/>
        </p:nvGrpSpPr>
        <p:grpSpPr>
          <a:xfrm>
            <a:off x="1" y="0"/>
            <a:ext cx="12191999" cy="6858000"/>
            <a:chOff x="0" y="0"/>
            <a:chExt cx="9143999" cy="5143500"/>
          </a:xfrm>
        </p:grpSpPr>
        <p:pic>
          <p:nvPicPr>
            <p:cNvPr id="17" name="Graphic 16">
              <a:extLst>
                <a:ext uri="{FF2B5EF4-FFF2-40B4-BE49-F238E27FC236}">
                  <a16:creationId xmlns:a16="http://schemas.microsoft.com/office/drawing/2014/main" id="{DD0FC58C-570F-0245-B5D6-FA65A75DE227}"/>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18" name="Graphic 17">
              <a:extLst>
                <a:ext uri="{FF2B5EF4-FFF2-40B4-BE49-F238E27FC236}">
                  <a16:creationId xmlns:a16="http://schemas.microsoft.com/office/drawing/2014/main" id="{D685AB56-D0C1-D947-8742-EA7D4454BE3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988" r="-9" b="86964"/>
            <a:stretch/>
          </p:blipFill>
          <p:spPr>
            <a:xfrm>
              <a:off x="638502" y="0"/>
              <a:ext cx="8505497" cy="670034"/>
            </a:xfrm>
            <a:prstGeom prst="rect">
              <a:avLst/>
            </a:prstGeom>
          </p:spPr>
        </p:pic>
        <p:pic>
          <p:nvPicPr>
            <p:cNvPr id="19" name="Graphic 18">
              <a:extLst>
                <a:ext uri="{FF2B5EF4-FFF2-40B4-BE49-F238E27FC236}">
                  <a16:creationId xmlns:a16="http://schemas.microsoft.com/office/drawing/2014/main" id="{6EB7970C-6458-9048-8854-B666D049D211}"/>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1387" t="-3" r="-9" b="13"/>
            <a:stretch/>
          </p:blipFill>
          <p:spPr>
            <a:xfrm>
              <a:off x="5612524" y="4206"/>
              <a:ext cx="3531474" cy="5139294"/>
            </a:xfrm>
            <a:prstGeom prst="rect">
              <a:avLst/>
            </a:prstGeom>
          </p:spPr>
        </p:pic>
        <p:pic>
          <p:nvPicPr>
            <p:cNvPr id="20" name="Graphic 19">
              <a:extLst>
                <a:ext uri="{FF2B5EF4-FFF2-40B4-BE49-F238E27FC236}">
                  <a16:creationId xmlns:a16="http://schemas.microsoft.com/office/drawing/2014/main" id="{0195BB32-C2C0-C942-9194-9251A280BFA4}"/>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 t="71619" r="-10" b="13"/>
            <a:stretch/>
          </p:blipFill>
          <p:spPr>
            <a:xfrm>
              <a:off x="0" y="3681248"/>
              <a:ext cx="9143997" cy="1458046"/>
            </a:xfrm>
            <a:prstGeom prst="rect">
              <a:avLst/>
            </a:prstGeom>
          </p:spPr>
        </p:pic>
      </p:grpSp>
      <p:pic>
        <p:nvPicPr>
          <p:cNvPr id="8" name="Graphic 7">
            <a:extLst>
              <a:ext uri="{FF2B5EF4-FFF2-40B4-BE49-F238E27FC236}">
                <a16:creationId xmlns:a16="http://schemas.microsoft.com/office/drawing/2014/main" id="{C1C49499-755E-B64F-A300-9839F5328BE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a:spLocks noGrp="1"/>
          </p:cNvSpPr>
          <p:nvPr>
            <p:ph type="title" idx="4294967295"/>
          </p:nvPr>
        </p:nvSpPr>
        <p:spPr>
          <a:xfrm>
            <a:off x="6534907" y="4390674"/>
            <a:ext cx="3675376" cy="1534953"/>
          </a:xfrm>
          <a:prstGeom prst="round2DiagRect">
            <a:avLst>
              <a:gd name="adj1" fmla="val 0"/>
              <a:gd name="adj2" fmla="val 18395"/>
            </a:avLst>
          </a:prstGeom>
          <a:solidFill>
            <a:schemeClr val="bg1"/>
          </a:solidFill>
          <a:ln w="12700" cap="flat" cmpd="sng" algn="ctr">
            <a:noFill/>
            <a:prstDash val="solid"/>
            <a:miter lim="800000"/>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192000" rIns="91440" bIns="45720" numCol="1" spcCol="0" rtlCol="0" fromWordArt="0" anchor="ctr" anchorCtr="0" forceAA="0" compatLnSpc="1">
            <a:prstTxWarp prst="textNoShape">
              <a:avLst/>
            </a:prstTxWarp>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4267" b="1" i="0" u="none" strike="noStrike" kern="1200" cap="none" spc="0" normalizeH="0" baseline="0" noProof="0" dirty="0">
                <a:ln>
                  <a:noFill/>
                </a:ln>
                <a:solidFill>
                  <a:srgbClr val="E31B49"/>
                </a:solidFill>
                <a:effectLst/>
                <a:uLnTx/>
                <a:uFillTx/>
                <a:latin typeface="Poppins SemiBold" panose="02000000000000000000" pitchFamily="2" charset="77"/>
                <a:ea typeface="+mn-ea"/>
                <a:cs typeface="Poppins SemiBold" panose="02000000000000000000" pitchFamily="2" charset="77"/>
              </a:rPr>
              <a:t>Thank you</a:t>
            </a:r>
            <a:endParaRPr kumimoji="0" lang="en-GB" sz="32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endParaRPr>
          </a:p>
        </p:txBody>
      </p:sp>
    </p:spTree>
    <p:extLst>
      <p:ext uri="{BB962C8B-B14F-4D97-AF65-F5344CB8AC3E}">
        <p14:creationId xmlns:p14="http://schemas.microsoft.com/office/powerpoint/2010/main" val="1240291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3EE7-26B4-DA7B-4932-1115264E86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97AD1D9-30FE-65D0-C8F3-2BEE694AAC0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GB" sz="2400" dirty="0">
              <a:solidFill>
                <a:srgbClr val="FFFFFF"/>
              </a:solidFill>
              <a:latin typeface="Calibri" panose="020F0502020204030204"/>
            </a:endParaRPr>
          </a:p>
        </p:txBody>
      </p:sp>
      <p:sp>
        <p:nvSpPr>
          <p:cNvPr id="23" name="Title 2">
            <a:extLst>
              <a:ext uri="{FF2B5EF4-FFF2-40B4-BE49-F238E27FC236}">
                <a16:creationId xmlns:a16="http://schemas.microsoft.com/office/drawing/2014/main" id="{84F1DA6D-6CA7-7109-0EDD-3893F6A316F4}"/>
              </a:ext>
            </a:extLst>
          </p:cNvPr>
          <p:cNvSpPr txBox="1">
            <a:spLocks noGrp="1"/>
          </p:cNvSpPr>
          <p:nvPr>
            <p:ph type="title" idx="4294967295"/>
          </p:nvPr>
        </p:nvSpPr>
        <p:spPr>
          <a:xfrm>
            <a:off x="424543" y="413694"/>
            <a:ext cx="10515600" cy="56598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j-ea"/>
                <a:cs typeface="Poppins SemiBold" panose="02000000000000000000" pitchFamily="2" charset="77"/>
              </a:rPr>
              <a:t>Where to go for more information</a:t>
            </a:r>
          </a:p>
        </p:txBody>
      </p:sp>
      <p:pic>
        <p:nvPicPr>
          <p:cNvPr id="24" name="Graphic 23">
            <a:extLst>
              <a:ext uri="{FF2B5EF4-FFF2-40B4-BE49-F238E27FC236}">
                <a16:creationId xmlns:a16="http://schemas.microsoft.com/office/drawing/2014/main" id="{60930241-5D0B-FEC9-7E4C-8C0FEE829E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4" name="Round Diagonal Corner of Rectangle 37">
            <a:extLst>
              <a:ext uri="{FF2B5EF4-FFF2-40B4-BE49-F238E27FC236}">
                <a16:creationId xmlns:a16="http://schemas.microsoft.com/office/drawing/2014/main" id="{B27F564F-A9A0-68D5-7621-58CB0DAC4805}"/>
              </a:ext>
            </a:extLst>
          </p:cNvPr>
          <p:cNvSpPr/>
          <p:nvPr/>
        </p:nvSpPr>
        <p:spPr>
          <a:xfrm>
            <a:off x="381002" y="957943"/>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228594" indent="-228594" defTabSz="609585">
              <a:buClr>
                <a:srgbClr val="004069"/>
              </a:buClr>
              <a:buFont typeface="Arial" panose="020B0604020202020204" pitchFamily="34" charset="0"/>
              <a:buChar char="•"/>
            </a:pPr>
            <a:r>
              <a:rPr lang="en-GB" sz="1333" dirty="0">
                <a:solidFill>
                  <a:srgbClr val="000000"/>
                </a:solidFill>
                <a:latin typeface="Poppins Light" panose="00000400000000000000" pitchFamily="2" charset="0"/>
                <a:cs typeface="Poppins Light" panose="00000400000000000000" pitchFamily="2" charset="0"/>
              </a:rPr>
              <a:t>The latest Learning Synthesis report (June 2025) for the Collective Evaluation and Learning is available here: </a:t>
            </a:r>
            <a:r>
              <a:rPr lang="en-GB" sz="1333" dirty="0">
                <a:solidFill>
                  <a:srgbClr val="000000"/>
                </a:solidFill>
                <a:latin typeface="Poppins Light" panose="00000400000000000000" pitchFamily="2" charset="0"/>
                <a:cs typeface="Poppins Light" panose="00000400000000000000" pitchFamily="2" charset="0"/>
                <a:hlinkClick r:id="rId5"/>
              </a:rPr>
              <a:t>System partners evaluation - learning synthesis June 2025.pdf</a:t>
            </a: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85">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400" dirty="0">
                <a:solidFill>
                  <a:schemeClr val="tx1"/>
                </a:solidFill>
                <a:latin typeface="Poppins Light" panose="00000400000000000000" pitchFamily="2" charset="0"/>
                <a:cs typeface="Poppins Light" panose="00000400000000000000" pitchFamily="2" charset="0"/>
              </a:rPr>
              <a:t>The 36-month System Partner report is available here:  </a:t>
            </a:r>
            <a:r>
              <a:rPr lang="en-GB" sz="1400" dirty="0">
                <a:solidFill>
                  <a:schemeClr val="tx1"/>
                </a:solidFill>
                <a:latin typeface="Poppins Light" panose="00000400000000000000" pitchFamily="2" charset="0"/>
                <a:cs typeface="Poppins Light" panose="00000400000000000000" pitchFamily="2" charset="0"/>
                <a:hlinkClick r:id="rId6"/>
              </a:rPr>
              <a:t>System Partner 36 month report.pptx</a:t>
            </a:r>
            <a:endParaRPr lang="en-GB" sz="1400" dirty="0">
              <a:solidFill>
                <a:schemeClr val="tx1"/>
              </a:solidFill>
              <a:latin typeface="Poppins Light" panose="00000400000000000000" pitchFamily="2" charset="0"/>
              <a:cs typeface="Poppins Light" panose="00000400000000000000" pitchFamily="2" charset="0"/>
            </a:endParaRPr>
          </a:p>
          <a:p>
            <a:pPr defTabSz="609585">
              <a:buClr>
                <a:srgbClr val="004069"/>
              </a:buClr>
            </a:pP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85">
              <a:buClr>
                <a:srgbClr val="004069"/>
              </a:buClr>
              <a:buFont typeface="Arial" panose="020B0604020202020204" pitchFamily="34" charset="0"/>
              <a:buChar char="•"/>
            </a:pPr>
            <a:r>
              <a:rPr lang="en-GB" sz="1333" dirty="0">
                <a:solidFill>
                  <a:srgbClr val="000000"/>
                </a:solidFill>
                <a:latin typeface="Poppins Light" panose="00000400000000000000" pitchFamily="2" charset="0"/>
                <a:cs typeface="Poppins Light" panose="00000400000000000000" pitchFamily="2" charset="0"/>
              </a:rPr>
              <a:t>There is more information for System Partners, including on the reporting process, here: </a:t>
            </a:r>
            <a:r>
              <a:rPr lang="en-GB" sz="1333" dirty="0">
                <a:solidFill>
                  <a:srgbClr val="0070C0"/>
                </a:solidFill>
                <a:latin typeface="Poppins Light" panose="00000400000000000000" pitchFamily="2" charset="0"/>
                <a:cs typeface="Poppins Light" panose="00000400000000000000" pitchFamily="2" charset="0"/>
                <a:hlinkClick r:id="rId7">
                  <a:extLst>
                    <a:ext uri="{A12FA001-AC4F-418D-AE19-62706E023703}">
                      <ahyp:hlinkClr xmlns:ahyp="http://schemas.microsoft.com/office/drawing/2018/hyperlinkcolor" val="tx"/>
                    </a:ext>
                  </a:extLst>
                </a:hlinkClick>
              </a:rPr>
              <a:t>System Partner Hub – Home</a:t>
            </a:r>
            <a:endParaRPr lang="en-GB" sz="1333" dirty="0">
              <a:solidFill>
                <a:srgbClr val="0070C0"/>
              </a:solidFill>
              <a:latin typeface="Poppins Light" panose="00000400000000000000" pitchFamily="2" charset="0"/>
              <a:cs typeface="Poppins Light" panose="00000400000000000000" pitchFamily="2" charset="0"/>
            </a:endParaRPr>
          </a:p>
          <a:p>
            <a:pPr marL="228594" indent="-228594" defTabSz="609585">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85">
              <a:buClr>
                <a:srgbClr val="004069"/>
              </a:buClr>
              <a:buFont typeface="Arial" panose="020B0604020202020204" pitchFamily="34" charset="0"/>
              <a:buChar char="•"/>
            </a:pPr>
            <a:r>
              <a:rPr lang="en-GB" sz="1333" dirty="0">
                <a:solidFill>
                  <a:srgbClr val="000000"/>
                </a:solidFill>
                <a:latin typeface="Poppins Light" panose="00000400000000000000" pitchFamily="2" charset="0"/>
                <a:cs typeface="Poppins Light" panose="00000400000000000000" pitchFamily="2" charset="0"/>
              </a:rPr>
              <a:t>The slides from the peer learning session on 36-month report insights are here: </a:t>
            </a:r>
            <a:r>
              <a:rPr lang="en-GB" sz="1333" dirty="0">
                <a:solidFill>
                  <a:srgbClr val="0070C0"/>
                </a:solidFill>
                <a:latin typeface="Poppins Light" panose="00000400000000000000" pitchFamily="2" charset="0"/>
                <a:cs typeface="Poppins Light" panose="00000400000000000000" pitchFamily="2" charset="0"/>
                <a:hlinkClick r:id="rId8" tooltip="https://sportengland.sharepoint.com/:b:/r/sites/e-systempartners/shared%20documents/evaluation,%20reporting%20and%20learning/5.%20learning%20%26%20knowledge%20exchange/2.%20resources%20%26%20outputs/sp%20reporting%20-%20insights%20from%2036%20month%20reports%20aug%202025.pdf?csf=1&amp;web=1&amp;e=ahyzme">
                  <a:extLst>
                    <a:ext uri="{A12FA001-AC4F-418D-AE19-62706E023703}">
                      <ahyp:hlinkClr xmlns:ahyp="http://schemas.microsoft.com/office/drawing/2018/hyperlinkcolor" val="tx"/>
                    </a:ext>
                  </a:extLst>
                </a:hlinkClick>
              </a:rPr>
              <a:t>SP reporting - insights from 36 month reports Aug 2025.pdf</a:t>
            </a:r>
            <a:endParaRPr lang="en-GB" sz="1333" dirty="0">
              <a:solidFill>
                <a:srgbClr val="0070C0"/>
              </a:solidFill>
              <a:latin typeface="Poppins Light" panose="00000400000000000000" pitchFamily="2" charset="0"/>
              <a:cs typeface="Poppins Light" panose="00000400000000000000" pitchFamily="2" charset="0"/>
            </a:endParaRPr>
          </a:p>
          <a:p>
            <a:pPr marL="228594" indent="-228594" defTabSz="609585">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85">
              <a:buClr>
                <a:srgbClr val="004069"/>
              </a:buClr>
              <a:buFont typeface="Arial" panose="020B0604020202020204" pitchFamily="34" charset="0"/>
              <a:buChar char="•"/>
            </a:pPr>
            <a:r>
              <a:rPr lang="en-GB" sz="1333" dirty="0">
                <a:solidFill>
                  <a:srgbClr val="000000"/>
                </a:solidFill>
                <a:latin typeface="Poppins Light" panose="00000400000000000000" pitchFamily="2" charset="0"/>
                <a:cs typeface="Poppins Light" panose="00000400000000000000" pitchFamily="2" charset="0"/>
              </a:rPr>
              <a:t>The recording from the peer learning session on 36-month report insights is here: </a:t>
            </a:r>
            <a:r>
              <a:rPr lang="en-GB" sz="1333" dirty="0">
                <a:solidFill>
                  <a:srgbClr val="0072D6"/>
                </a:solidFill>
                <a:latin typeface="Poppins Light" panose="00000400000000000000" pitchFamily="2" charset="0"/>
                <a:cs typeface="Poppins Light" panose="00000400000000000000" pitchFamily="2" charset="0"/>
                <a:hlinkClick r:id="rId9" tooltip="https://sportengland.sharepoint.com/:b:/r/sites/e-systempartners/shared%20documents/evaluation,%20reporting%20and%20learning/5.%20learning%20%26%20knowledge%20exchange/2.%20resources%20%26%20outputs/sp%20reporting%20insights%20peer%20learning%20session%20write%20up_aug%202025.pdf?csf=1&amp;web=1&amp;e=50oj4x">
                  <a:extLst>
                    <a:ext uri="{A12FA001-AC4F-418D-AE19-62706E023703}">
                      <ahyp:hlinkClr xmlns:ahyp="http://schemas.microsoft.com/office/drawing/2018/hyperlinkcolor" val="tx"/>
                    </a:ext>
                  </a:extLst>
                </a:hlinkClick>
              </a:rPr>
              <a:t>SP reporting insights peer learning session write </a:t>
            </a:r>
            <a:r>
              <a:rPr lang="en-GB" sz="1333" dirty="0" err="1">
                <a:solidFill>
                  <a:srgbClr val="0072D6"/>
                </a:solidFill>
                <a:latin typeface="Poppins Light" panose="00000400000000000000" pitchFamily="2" charset="0"/>
                <a:cs typeface="Poppins Light" panose="00000400000000000000" pitchFamily="2" charset="0"/>
                <a:hlinkClick r:id="rId9" tooltip="https://sportengland.sharepoint.com/:b:/r/sites/e-systempartners/shared%20documents/evaluation,%20reporting%20and%20learning/5.%20learning%20%26%20knowledge%20exchange/2.%20resources%20%26%20outputs/sp%20reporting%20insights%20peer%20learning%20session%20write%20up_aug%202025.pdf?csf=1&amp;web=1&amp;e=50oj4x">
                  <a:extLst>
                    <a:ext uri="{A12FA001-AC4F-418D-AE19-62706E023703}">
                      <ahyp:hlinkClr xmlns:ahyp="http://schemas.microsoft.com/office/drawing/2018/hyperlinkcolor" val="tx"/>
                    </a:ext>
                  </a:extLst>
                </a:hlinkClick>
              </a:rPr>
              <a:t>up_Aug</a:t>
            </a:r>
            <a:r>
              <a:rPr lang="en-GB" sz="1333" dirty="0">
                <a:solidFill>
                  <a:srgbClr val="0070C0"/>
                </a:solidFill>
                <a:latin typeface="Poppins Light" panose="00000400000000000000" pitchFamily="2" charset="0"/>
                <a:cs typeface="Poppins Light" panose="00000400000000000000" pitchFamily="2" charset="0"/>
                <a:hlinkClick r:id="rId9" tooltip="https://sportengland.sharepoint.com/:b:/r/sites/e-systempartners/shared%20documents/evaluation,%20reporting%20and%20learning/5.%20learning%20%26%20knowledge%20exchange/2.%20resources%20%26%20outputs/sp%20reporting%20insights%20peer%20learning%20session%20write%20up_aug%202025.pdf?csf=1&amp;web=1&amp;e=50oj4x">
                  <a:extLst>
                    <a:ext uri="{A12FA001-AC4F-418D-AE19-62706E023703}">
                      <ahyp:hlinkClr xmlns:ahyp="http://schemas.microsoft.com/office/drawing/2018/hyperlinkcolor" val="tx"/>
                    </a:ext>
                  </a:extLst>
                </a:hlinkClick>
              </a:rPr>
              <a:t> 2025.pdf</a:t>
            </a:r>
            <a:endParaRPr lang="en-GB" sz="1333" dirty="0">
              <a:solidFill>
                <a:srgbClr val="0070C0"/>
              </a:solidFill>
              <a:latin typeface="Poppins Light" panose="00000400000000000000" pitchFamily="2" charset="0"/>
              <a:cs typeface="Poppins Light" panose="00000400000000000000" pitchFamily="2" charset="0"/>
            </a:endParaRPr>
          </a:p>
          <a:p>
            <a:pPr marL="228594" indent="-228594" defTabSz="609585">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defTabSz="609585">
              <a:buClr>
                <a:srgbClr val="004069"/>
              </a:buClr>
            </a:pPr>
            <a:endParaRPr lang="en-GB" sz="1333" dirty="0">
              <a:solidFill>
                <a:srgbClr val="000000"/>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202943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0BE443-04C7-39CC-CD85-98D6D29F85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88" y="657018"/>
            <a:ext cx="7293405" cy="5535959"/>
          </a:xfrm>
          <a:prstGeom prst="rect">
            <a:avLst/>
          </a:prstGeom>
        </p:spPr>
      </p:pic>
      <p:grpSp>
        <p:nvGrpSpPr>
          <p:cNvPr id="2" name="Group 1">
            <a:extLst>
              <a:ext uri="{FF2B5EF4-FFF2-40B4-BE49-F238E27FC236}">
                <a16:creationId xmlns:a16="http://schemas.microsoft.com/office/drawing/2014/main" id="{7579917B-A51A-4F41-8F54-8516F53A0D97}"/>
              </a:ext>
              <a:ext uri="{C183D7F6-B498-43B3-948B-1728B52AA6E4}">
                <adec:decorative xmlns:adec="http://schemas.microsoft.com/office/drawing/2017/decorative" val="1"/>
              </a:ext>
            </a:extLst>
          </p:cNvPr>
          <p:cNvGrpSpPr/>
          <p:nvPr/>
        </p:nvGrpSpPr>
        <p:grpSpPr>
          <a:xfrm>
            <a:off x="0" y="-1"/>
            <a:ext cx="12198709" cy="6989275"/>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a:spLocks noGrp="1"/>
          </p:cNvSpPr>
          <p:nvPr>
            <p:ph type="title" idx="4294967295"/>
          </p:nvPr>
        </p:nvSpPr>
        <p:spPr>
          <a:xfrm>
            <a:off x="4738349" y="2576409"/>
            <a:ext cx="5536431" cy="2920232"/>
          </a:xfrm>
          <a:prstGeom prst="round2DiagRect">
            <a:avLst>
              <a:gd name="adj1" fmla="val 0"/>
              <a:gd name="adj2" fmla="val 18395"/>
            </a:avLst>
          </a:prstGeom>
          <a:solidFill>
            <a:schemeClr val="bg1"/>
          </a:solidFill>
          <a:ln w="12700" cap="flat" cmpd="sng" algn="ctr">
            <a:noFill/>
            <a:prstDash val="solid"/>
            <a:miter lim="800000"/>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192000" rIns="91440" bIns="45720" numCol="1" spcCol="0" rtlCol="0" fromWordArt="0" anchor="t"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267" b="1" i="0" u="none" strike="noStrike" kern="1200" cap="none" spc="0" normalizeH="0" baseline="0" noProof="0" dirty="0">
                <a:ln>
                  <a:noFill/>
                </a:ln>
                <a:solidFill>
                  <a:srgbClr val="E31B49"/>
                </a:solidFill>
                <a:effectLst/>
                <a:uLnTx/>
                <a:uFillTx/>
                <a:latin typeface="Poppins SemiBold" panose="02000000000000000000" pitchFamily="2" charset="77"/>
                <a:ea typeface="+mn-ea"/>
                <a:cs typeface="Poppins SemiBold" panose="02000000000000000000" pitchFamily="2" charset="77"/>
              </a:rPr>
              <a:t>Appendix</a:t>
            </a:r>
          </a:p>
          <a:p>
            <a:pPr marL="0" marR="0" lvl="0" indent="0" algn="l" defTabSz="609585" rtl="0" eaLnBrk="1" fontAlgn="auto" latinLnBrk="0" hangingPunct="1">
              <a:lnSpc>
                <a:spcPts val="2667"/>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endParaRPr>
          </a:p>
        </p:txBody>
      </p:sp>
    </p:spTree>
    <p:extLst>
      <p:ext uri="{BB962C8B-B14F-4D97-AF65-F5344CB8AC3E}">
        <p14:creationId xmlns:p14="http://schemas.microsoft.com/office/powerpoint/2010/main" val="37480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GB" sz="3200" dirty="0"/>
              <a:t>Overview of methods (1)</a:t>
            </a:r>
            <a:endParaRPr lang="en-GB" sz="3200" dirty="0">
              <a:highlight>
                <a:srgbClr val="FFFF00"/>
              </a:highlight>
            </a:endParaRP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634216" y="1090126"/>
            <a:ext cx="10837349" cy="5590357"/>
          </a:xfrm>
          <a:prstGeom prst="rect">
            <a:avLst/>
          </a:prstGeom>
        </p:spPr>
        <p:txBody>
          <a:bodyPr vert="horz" lIns="0" tIns="0" rIns="0" bIns="0" rtlCol="0" anchor="t">
            <a:noAutofit/>
          </a:bodyPr>
          <a:lstStyle/>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As part of the System Partner portfolio of work, Sport England asks System Partners to submit 6-monthly self-reported updates of progress towards their self-defined goals, alongside other information. These updates are submitted online via </a:t>
            </a:r>
            <a:r>
              <a:rPr lang="en-GB" sz="1200" dirty="0" err="1">
                <a:latin typeface="Poppins Light" panose="00000400000000000000" pitchFamily="2" charset="0"/>
                <a:cs typeface="Poppins Light" panose="00000400000000000000" pitchFamily="2" charset="0"/>
              </a:rPr>
              <a:t>SmartSheet</a:t>
            </a:r>
            <a:r>
              <a:rPr lang="en-GB" sz="1200" dirty="0">
                <a:latin typeface="Poppins Light" panose="00000400000000000000" pitchFamily="2" charset="0"/>
                <a:cs typeface="Poppins Light" panose="00000400000000000000" pitchFamily="2" charset="0"/>
              </a:rPr>
              <a:t> and are then analysed at the aggregate level.</a:t>
            </a:r>
          </a:p>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The 42-month reporting followed the same structure as 36-month, w</a:t>
            </a:r>
            <a:r>
              <a:rPr lang="en-GB" sz="1200" dirty="0" err="1">
                <a:latin typeface="Poppins Light" panose="00000400000000000000" pitchFamily="2" charset="0"/>
                <a:cs typeface="Poppins Light" panose="00000400000000000000" pitchFamily="2" charset="0"/>
              </a:rPr>
              <a:t>hich</a:t>
            </a:r>
            <a:r>
              <a:rPr lang="en-GB" sz="1200" dirty="0">
                <a:latin typeface="Poppins Light" panose="00000400000000000000" pitchFamily="2" charset="0"/>
                <a:cs typeface="Poppins Light" panose="00000400000000000000" pitchFamily="2" charset="0"/>
              </a:rPr>
              <a:t> saw more significant changes to how System Partners provide updates to Sport England. This included:</a:t>
            </a:r>
          </a:p>
          <a:p>
            <a:pPr marL="228594" indent="-228594" defTabSz="609585">
              <a:lnSpc>
                <a:spcPct val="100000"/>
              </a:lnSpc>
              <a:spcBef>
                <a:spcPts val="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Reporting on progress and learning against the outcomes of the TOC</a:t>
            </a:r>
          </a:p>
          <a:p>
            <a:pPr lvl="1" defTabSz="609585">
              <a:lnSpc>
                <a:spcPct val="100000"/>
              </a:lnSpc>
              <a:spcBef>
                <a:spcPts val="0"/>
              </a:spcBef>
              <a:buClr>
                <a:srgbClr val="004069"/>
              </a:buClr>
            </a:pPr>
            <a:r>
              <a:rPr lang="en-GB" sz="1200" dirty="0">
                <a:latin typeface="Poppins Light" panose="00000400000000000000" pitchFamily="2" charset="0"/>
                <a:cs typeface="Poppins Light" panose="00000400000000000000" pitchFamily="2" charset="0"/>
              </a:rPr>
              <a:t>Developing as a System Partner</a:t>
            </a:r>
          </a:p>
          <a:p>
            <a:pPr lvl="1" defTabSz="609585">
              <a:lnSpc>
                <a:spcPct val="100000"/>
              </a:lnSpc>
              <a:spcBef>
                <a:spcPts val="0"/>
              </a:spcBef>
              <a:buClr>
                <a:srgbClr val="004069"/>
              </a:buClr>
            </a:pPr>
            <a:r>
              <a:rPr lang="en-GB" sz="1200" dirty="0">
                <a:latin typeface="Poppins Light" panose="00000400000000000000" pitchFamily="2" charset="0"/>
                <a:cs typeface="Poppins Light" panose="00000400000000000000" pitchFamily="2" charset="0"/>
              </a:rPr>
              <a:t>Organisational strategies and policies </a:t>
            </a:r>
          </a:p>
          <a:p>
            <a:pPr lvl="1" defTabSz="609585">
              <a:lnSpc>
                <a:spcPct val="100000"/>
              </a:lnSpc>
              <a:spcBef>
                <a:spcPts val="0"/>
              </a:spcBef>
              <a:buClr>
                <a:srgbClr val="004069"/>
              </a:buClr>
            </a:pPr>
            <a:r>
              <a:rPr lang="en-GB" sz="1200" dirty="0">
                <a:latin typeface="Poppins Light" panose="00000400000000000000" pitchFamily="2" charset="0"/>
                <a:cs typeface="Poppins Light" panose="00000400000000000000" pitchFamily="2" charset="0"/>
              </a:rPr>
              <a:t>Collaborative working </a:t>
            </a:r>
          </a:p>
          <a:p>
            <a:pPr lvl="1" defTabSz="609585">
              <a:lnSpc>
                <a:spcPct val="100000"/>
              </a:lnSpc>
              <a:spcBef>
                <a:spcPts val="0"/>
              </a:spcBef>
              <a:buClr>
                <a:srgbClr val="004069"/>
              </a:buClr>
            </a:pPr>
            <a:r>
              <a:rPr lang="en-GB" sz="1200" dirty="0">
                <a:latin typeface="Poppins Light" panose="00000400000000000000" pitchFamily="2" charset="0"/>
                <a:cs typeface="Poppins Light" panose="00000400000000000000" pitchFamily="2" charset="0"/>
              </a:rPr>
              <a:t>Engaging with communities </a:t>
            </a:r>
          </a:p>
          <a:p>
            <a:pPr lvl="1" defTabSz="609585">
              <a:lnSpc>
                <a:spcPct val="100000"/>
              </a:lnSpc>
              <a:spcBef>
                <a:spcPts val="0"/>
              </a:spcBef>
              <a:buClr>
                <a:srgbClr val="004069"/>
              </a:buClr>
            </a:pPr>
            <a:r>
              <a:rPr lang="en-GB" sz="1200" dirty="0">
                <a:latin typeface="Poppins Light" panose="00000400000000000000" pitchFamily="2" charset="0"/>
                <a:cs typeface="Poppins Light" panose="00000400000000000000" pitchFamily="2" charset="0"/>
              </a:rPr>
              <a:t>Delivering change for communities </a:t>
            </a:r>
          </a:p>
          <a:p>
            <a:pPr lvl="1" defTabSz="609585">
              <a:lnSpc>
                <a:spcPct val="100000"/>
              </a:lnSpc>
              <a:spcBef>
                <a:spcPts val="0"/>
              </a:spcBef>
              <a:spcAft>
                <a:spcPts val="800"/>
              </a:spcAft>
              <a:buClr>
                <a:srgbClr val="004069"/>
              </a:buClr>
            </a:pPr>
            <a:r>
              <a:rPr lang="en-GB" sz="1200" dirty="0">
                <a:latin typeface="Poppins Light" panose="00000400000000000000" pitchFamily="2" charset="0"/>
                <a:cs typeface="Poppins Light" panose="00000400000000000000" pitchFamily="2" charset="0"/>
              </a:rPr>
              <a:t>Contributing towards UTM</a:t>
            </a:r>
          </a:p>
          <a:p>
            <a:pPr marL="228594" indent="-228594" defTabSz="609585">
              <a:lnSpc>
                <a:spcPct val="100000"/>
              </a:lnSpc>
              <a:spcBef>
                <a:spcPts val="0"/>
              </a:spcBef>
              <a:spcAft>
                <a:spcPts val="800"/>
              </a:spcAft>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Self-rating on progress against goals and reporting on challenges or blockages experienced by System Partners that may affect progress against their goals.</a:t>
            </a:r>
          </a:p>
          <a:p>
            <a:pPr marL="228594" indent="-228594" defTabSz="609585">
              <a:lnSpc>
                <a:spcPct val="100000"/>
              </a:lnSpc>
              <a:spcBef>
                <a:spcPts val="0"/>
              </a:spcBef>
              <a:spcAft>
                <a:spcPts val="800"/>
              </a:spcAft>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Summary statements on the role of being a System Partner and an overview of progress made in the past six months for each of the funded roles – systemic, governing, delivery and talent.</a:t>
            </a:r>
          </a:p>
          <a:p>
            <a:pPr defTabSz="609585">
              <a:lnSpc>
                <a:spcPct val="100000"/>
              </a:lnSpc>
              <a:spcBef>
                <a:spcPts val="0"/>
              </a:spcBef>
              <a:spcAft>
                <a:spcPts val="800"/>
              </a:spcAft>
              <a:buClr>
                <a:srgbClr val="004069"/>
              </a:buClr>
            </a:pPr>
            <a:r>
              <a:rPr lang="en-GB" sz="1200" dirty="0">
                <a:latin typeface="Poppins Light" panose="00000400000000000000" pitchFamily="2" charset="0"/>
                <a:cs typeface="Poppins Light" panose="00000400000000000000" pitchFamily="2" charset="0"/>
              </a:rPr>
              <a:t>Previous analysis of System Partner reporting used an analytical approach and framework for reviewing System Partner updates at 6-months by </a:t>
            </a:r>
            <a:r>
              <a:rPr lang="en-GB" sz="1200" dirty="0" err="1">
                <a:latin typeface="Poppins Light" panose="00000400000000000000" pitchFamily="2" charset="0"/>
                <a:cs typeface="Poppins Light" panose="00000400000000000000" pitchFamily="2" charset="0"/>
              </a:rPr>
              <a:t>Ecorys</a:t>
            </a:r>
            <a:r>
              <a:rPr lang="en-GB" sz="1200" dirty="0">
                <a:latin typeface="Poppins Light" panose="00000400000000000000" pitchFamily="2" charset="0"/>
                <a:cs typeface="Poppins Light" panose="00000400000000000000" pitchFamily="2" charset="0"/>
              </a:rPr>
              <a:t> and Sport England in 2023. This approach was replicated by the Collective Evaluation and Learning partner for the 12-month report. A revised approach was agreed with Sport England for the 24-month report, which sought to streamline the approach and report against the Collective Evaluation and Learning Theory of Change. It was also used for the 30-month report.</a:t>
            </a:r>
          </a:p>
          <a:p>
            <a:pPr defTabSz="609585">
              <a:lnSpc>
                <a:spcPct val="100000"/>
              </a:lnSpc>
              <a:spcBef>
                <a:spcPts val="0"/>
              </a:spcBef>
              <a:spcAft>
                <a:spcPts val="800"/>
              </a:spcAft>
              <a:buClr>
                <a:srgbClr val="004069"/>
              </a:buClr>
            </a:pPr>
            <a:r>
              <a:rPr lang="en-GB" sz="1200" dirty="0">
                <a:latin typeface="Poppins Light" panose="00000400000000000000" pitchFamily="2" charset="0"/>
                <a:cs typeface="Poppins Light" panose="00000400000000000000" pitchFamily="2" charset="0"/>
              </a:rPr>
              <a:t>For the 42-month (and the previous 36-month report), the Collective Evaluation and Learning partner adapted the existing analytical approach and framework to be used by an Artificial Intelligence (AI) Model known as a Large Language Model (LLM). They are a specific type of AI that have been trained on vast amounts of text data enabling them to understand and analyse large amount of text. The AI model was used to: summarise the data submitted by System Partners, identify themes (e.g. of progress / barriers to progress) and rate level of progress, learning and quality of evidence. </a:t>
            </a:r>
          </a:p>
          <a:p>
            <a:pPr defTabSz="609585">
              <a:lnSpc>
                <a:spcPct val="100000"/>
              </a:lnSpc>
              <a:spcBef>
                <a:spcPts val="0"/>
              </a:spcBef>
              <a:spcAft>
                <a:spcPts val="800"/>
              </a:spcAft>
              <a:buClr>
                <a:srgbClr val="004069"/>
              </a:buClr>
            </a:pPr>
            <a:endParaRPr lang="en-GB" sz="1200" dirty="0">
              <a:latin typeface="Poppins Light" panose="00000400000000000000" pitchFamily="2" charset="0"/>
              <a:cs typeface="Poppins Light" panose="00000400000000000000" pitchFamily="2" charset="0"/>
            </a:endParaRPr>
          </a:p>
          <a:p>
            <a:pPr defTabSz="609585">
              <a:lnSpc>
                <a:spcPct val="100000"/>
              </a:lnSpc>
              <a:spcBef>
                <a:spcPts val="0"/>
              </a:spcBef>
              <a:spcAft>
                <a:spcPts val="800"/>
              </a:spcAft>
              <a:buClr>
                <a:srgbClr val="004069"/>
              </a:buClr>
            </a:pPr>
            <a:endParaRPr lang="en-GB" sz="1200" dirty="0">
              <a:latin typeface="Poppins Light" panose="00000400000000000000" pitchFamily="2" charset="0"/>
              <a:cs typeface="Poppins Light" panose="00000400000000000000" pitchFamily="2" charset="0"/>
            </a:endParaRPr>
          </a:p>
          <a:p>
            <a:pPr defTabSz="609585">
              <a:lnSpc>
                <a:spcPct val="100000"/>
              </a:lnSpc>
              <a:spcBef>
                <a:spcPts val="800"/>
              </a:spcBef>
              <a:spcAft>
                <a:spcPts val="800"/>
              </a:spcAft>
              <a:buClr>
                <a:srgbClr val="004069"/>
              </a:buClr>
            </a:pPr>
            <a:endParaRPr lang="en-GB" sz="1200" dirty="0">
              <a:latin typeface="Poppins Light" panose="00000400000000000000" pitchFamily="2" charset="0"/>
              <a:cs typeface="Poppins Light" panose="00000400000000000000" pitchFamily="2" charset="0"/>
            </a:endParaRPr>
          </a:p>
        </p:txBody>
      </p:sp>
      <p:pic>
        <p:nvPicPr>
          <p:cNvPr id="17" name="Graphic 16">
            <a:extLst>
              <a:ext uri="{FF2B5EF4-FFF2-40B4-BE49-F238E27FC236}">
                <a16:creationId xmlns:a16="http://schemas.microsoft.com/office/drawing/2014/main" id="{D84410A7-E607-AF47-9FFD-BA184D823E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Tree>
    <p:extLst>
      <p:ext uri="{BB962C8B-B14F-4D97-AF65-F5344CB8AC3E}">
        <p14:creationId xmlns:p14="http://schemas.microsoft.com/office/powerpoint/2010/main" val="4008348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552D-8B0F-F0B1-00F6-BB3E271654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7055AB-CEC8-9F24-BAE1-062C52F1627F}"/>
              </a:ext>
            </a:extLst>
          </p:cNvPr>
          <p:cNvSpPr>
            <a:spLocks noGrp="1"/>
          </p:cNvSpPr>
          <p:nvPr>
            <p:ph type="title"/>
          </p:nvPr>
        </p:nvSpPr>
        <p:spPr>
          <a:prstGeom prst="rect">
            <a:avLst/>
          </a:prstGeom>
        </p:spPr>
        <p:txBody>
          <a:bodyPr>
            <a:normAutofit fontScale="90000"/>
          </a:bodyPr>
          <a:lstStyle/>
          <a:p>
            <a:r>
              <a:rPr lang="en-US" sz="3200" dirty="0"/>
              <a:t>Overview of methods (2)</a:t>
            </a:r>
            <a:endParaRPr lang="en-US" sz="3200" dirty="0">
              <a:highlight>
                <a:srgbClr val="FFFF00"/>
              </a:highlight>
            </a:endParaRPr>
          </a:p>
        </p:txBody>
      </p:sp>
      <p:sp>
        <p:nvSpPr>
          <p:cNvPr id="7" name="Content Placeholder 6">
            <a:extLst>
              <a:ext uri="{FF2B5EF4-FFF2-40B4-BE49-F238E27FC236}">
                <a16:creationId xmlns:a16="http://schemas.microsoft.com/office/drawing/2014/main" id="{EEE9E4B6-6C41-5B2A-489A-DF8F569BE79C}"/>
              </a:ext>
            </a:extLst>
          </p:cNvPr>
          <p:cNvSpPr>
            <a:spLocks noGrp="1"/>
          </p:cNvSpPr>
          <p:nvPr>
            <p:ph idx="1"/>
          </p:nvPr>
        </p:nvSpPr>
        <p:spPr>
          <a:xfrm>
            <a:off x="634216" y="1090126"/>
            <a:ext cx="10837349" cy="5590357"/>
          </a:xfrm>
          <a:prstGeom prst="rect">
            <a:avLst/>
          </a:prstGeom>
        </p:spPr>
        <p:txBody>
          <a:bodyPr vert="horz" lIns="0" tIns="0" rIns="0" bIns="0" rtlCol="0" anchor="t">
            <a:noAutofit/>
          </a:bodyPr>
          <a:lstStyle/>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Examples of how the AI model was used in the analysis include:</a:t>
            </a:r>
          </a:p>
          <a:p>
            <a:pPr marL="228594" indent="-228594" defTabSz="609585">
              <a:lnSpc>
                <a:spcPct val="100000"/>
              </a:lnSpc>
              <a:spcBef>
                <a:spcPts val="800"/>
              </a:spcBef>
              <a:spcAft>
                <a:spcPts val="800"/>
              </a:spcAft>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AI was used to identify themes within the progress and learning columns of each TOC outcome. These themes could be compared against those from the previous reporting round to see what has changed or what has remained consistent. </a:t>
            </a:r>
          </a:p>
          <a:p>
            <a:pPr marL="228594" indent="-228594" defTabSz="609585">
              <a:lnSpc>
                <a:spcPct val="100000"/>
              </a:lnSpc>
              <a:spcBef>
                <a:spcPts val="0"/>
              </a:spcBef>
              <a:spcAft>
                <a:spcPts val="800"/>
              </a:spcAft>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AI analysed the Summary Statement data provided based on themes related to the four UTM outcomes and sense checked the learning themes identified in the latest evaluation learning synthesis report. The themes were adapted accordingly and examples of activities and evidence provided related to these themes across the portfolio is presented in the report. </a:t>
            </a:r>
          </a:p>
          <a:p>
            <a:pPr marL="228594" indent="-228594" defTabSz="609585">
              <a:lnSpc>
                <a:spcPct val="100000"/>
              </a:lnSpc>
              <a:spcBef>
                <a:spcPts val="0"/>
              </a:spcBef>
              <a:spcAft>
                <a:spcPts val="800"/>
              </a:spcAft>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AI was also used to assess, as a System Partner level, progress and learning against the Theory of Change providing a rating of their progress and learning. Quality of evidence was also rated and the AI generated feedback on how System Partners could improve their submissions. The approach to these ratings was amended from 36-months to produce more meaningful variations in scores and to ensure AI recognised the value of different types of evidence (e.g. not just quantitative data) and styles of updates (e.g. lots of information about one activity, or less detail about multiple activities).</a:t>
            </a:r>
          </a:p>
          <a:p>
            <a:pPr marL="228594" indent="-228594" defTabSz="609585">
              <a:lnSpc>
                <a:spcPct val="100000"/>
              </a:lnSpc>
              <a:spcBef>
                <a:spcPts val="0"/>
              </a:spcBef>
              <a:spcAft>
                <a:spcPts val="800"/>
              </a:spcAft>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AI was used to analyse progression and changes in themes around challenges, learning and the Theory of Change across the entire period of the System Partner investment. AI reviewed evidence included in reports from the 12-month System Partner reporting period onwards, and compared this against the most recent findings. The findings of these changes, as well as what has remained consistent, are presented in the relevant sections of this report (TOC </a:t>
            </a:r>
            <a:r>
              <a:rPr lang="en-GB" sz="1200" dirty="0">
                <a:latin typeface="Poppins Light" panose="00000400000000000000" pitchFamily="2" charset="0"/>
                <a:cs typeface="Poppins Light" panose="00000400000000000000" pitchFamily="2" charset="0"/>
                <a:hlinkClick r:id="rId3" action="ppaction://hlinksldjump"/>
              </a:rPr>
              <a:t>slides 11-12</a:t>
            </a:r>
            <a:r>
              <a:rPr lang="en-GB" sz="1200" dirty="0">
                <a:latin typeface="Poppins Light" panose="00000400000000000000" pitchFamily="2" charset="0"/>
                <a:cs typeface="Poppins Light" panose="00000400000000000000" pitchFamily="2" charset="0"/>
              </a:rPr>
              <a:t>, Challenges </a:t>
            </a:r>
            <a:r>
              <a:rPr lang="en-GB" sz="1200" dirty="0">
                <a:latin typeface="Poppins Light" panose="00000400000000000000" pitchFamily="2" charset="0"/>
                <a:cs typeface="Poppins Light" panose="00000400000000000000" pitchFamily="2" charset="0"/>
                <a:hlinkClick r:id="rId4" action="ppaction://hlinksldjump"/>
              </a:rPr>
              <a:t>slide 33 </a:t>
            </a:r>
            <a:r>
              <a:rPr lang="en-GB" sz="1200" dirty="0">
                <a:latin typeface="Poppins Light" panose="00000400000000000000" pitchFamily="2" charset="0"/>
                <a:cs typeface="Poppins Light" panose="00000400000000000000" pitchFamily="2" charset="0"/>
              </a:rPr>
              <a:t>and Summary statements </a:t>
            </a:r>
            <a:r>
              <a:rPr lang="en-GB" sz="1200" dirty="0">
                <a:latin typeface="Poppins Light" panose="00000400000000000000" pitchFamily="2" charset="0"/>
                <a:cs typeface="Poppins Light" panose="00000400000000000000" pitchFamily="2" charset="0"/>
                <a:hlinkClick r:id="rId5" action="ppaction://hlinksldjump"/>
              </a:rPr>
              <a:t>slide 57</a:t>
            </a:r>
            <a:r>
              <a:rPr lang="en-GB" sz="1200" dirty="0">
                <a:latin typeface="Poppins Light" panose="00000400000000000000" pitchFamily="2" charset="0"/>
                <a:cs typeface="Poppins Light" panose="00000400000000000000" pitchFamily="2" charset="0"/>
              </a:rPr>
              <a:t>).</a:t>
            </a:r>
          </a:p>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As with at 36-months, the ratings of progress, learning and quality of information against the TOC have been used to inform the KPIs.</a:t>
            </a:r>
          </a:p>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More detail on the use of AI and its limitations are set out in </a:t>
            </a:r>
            <a:r>
              <a:rPr lang="en-GB" sz="1200" dirty="0">
                <a:latin typeface="Poppins Light" panose="00000400000000000000" pitchFamily="2" charset="0"/>
                <a:cs typeface="Poppins Light" panose="00000400000000000000" pitchFamily="2" charset="0"/>
                <a:hlinkClick r:id="" action="ppaction://noaction"/>
              </a:rPr>
              <a:t>slide 39-40</a:t>
            </a:r>
            <a:r>
              <a:rPr lang="en-GB" sz="1200" dirty="0">
                <a:highlight>
                  <a:srgbClr val="FFFF00"/>
                </a:highlight>
                <a:latin typeface="Poppins Light" panose="00000400000000000000" pitchFamily="2" charset="0"/>
                <a:cs typeface="Poppins Light" panose="00000400000000000000" pitchFamily="2" charset="0"/>
              </a:rPr>
              <a:t>.  </a:t>
            </a:r>
          </a:p>
        </p:txBody>
      </p:sp>
      <p:pic>
        <p:nvPicPr>
          <p:cNvPr id="17" name="Graphic 16">
            <a:extLst>
              <a:ext uri="{FF2B5EF4-FFF2-40B4-BE49-F238E27FC236}">
                <a16:creationId xmlns:a16="http://schemas.microsoft.com/office/drawing/2014/main" id="{63930B36-D6B6-D7C0-8BE0-C1EEFD58C1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Tree>
    <p:extLst>
      <p:ext uri="{BB962C8B-B14F-4D97-AF65-F5344CB8AC3E}">
        <p14:creationId xmlns:p14="http://schemas.microsoft.com/office/powerpoint/2010/main" val="171241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78E21CED-4D52-1347-805C-2318D054132E}"/>
              </a:ext>
            </a:extLst>
          </p:cNvPr>
          <p:cNvSpPr txBox="1">
            <a:spLocks noGrp="1"/>
          </p:cNvSpPr>
          <p:nvPr>
            <p:ph type="title" idx="4294967295"/>
          </p:nvPr>
        </p:nvSpPr>
        <p:spPr>
          <a:xfrm>
            <a:off x="720997" y="416894"/>
            <a:ext cx="10515600" cy="601097"/>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rmAutofit fontScale="97500"/>
          </a:bodyPr>
          <a:lstStyle>
            <a:lvl1pPr defTabSz="914400">
              <a:lnSpc>
                <a:spcPct val="90000"/>
              </a:lnSpc>
              <a:spcBef>
                <a:spcPct val="0"/>
              </a:spcBef>
              <a:buNone/>
              <a:defRPr sz="2200" b="1" i="0">
                <a:solidFill>
                  <a:schemeClr val="accent1"/>
                </a:solidFill>
                <a:latin typeface="Poppins SemiBold" panose="02000000000000000000" pitchFamily="2" charset="77"/>
                <a:ea typeface="+mj-ea"/>
                <a:cs typeface="Poppins SemiBold" panose="02000000000000000000"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933" b="1" i="0" u="none" strike="noStrike" kern="1200" cap="none" spc="0" normalizeH="0" baseline="0" noProof="0" dirty="0">
                <a:ln>
                  <a:noFill/>
                </a:ln>
                <a:solidFill>
                  <a:schemeClr val="accent1"/>
                </a:solidFill>
                <a:effectLst/>
                <a:uLnTx/>
                <a:uFillTx/>
                <a:latin typeface="Poppins SemiBold" panose="02000000000000000000" pitchFamily="2" charset="77"/>
                <a:ea typeface="+mj-ea"/>
                <a:cs typeface="Poppins SemiBold" panose="02000000000000000000" pitchFamily="2" charset="77"/>
              </a:rPr>
              <a:t>Approach for use of AI in SP reporting analysis (1)</a:t>
            </a:r>
          </a:p>
        </p:txBody>
      </p:sp>
      <p:pic>
        <p:nvPicPr>
          <p:cNvPr id="24" name="Graphic 23">
            <a:extLst>
              <a:ext uri="{FF2B5EF4-FFF2-40B4-BE49-F238E27FC236}">
                <a16:creationId xmlns:a16="http://schemas.microsoft.com/office/drawing/2014/main" id="{1FD72D3F-BEF3-1540-B1A2-5B29A5E8C2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3" name="TextBox 2">
            <a:extLst>
              <a:ext uri="{FF2B5EF4-FFF2-40B4-BE49-F238E27FC236}">
                <a16:creationId xmlns:a16="http://schemas.microsoft.com/office/drawing/2014/main" id="{9E3B8B2C-2FD9-7F3D-A84E-2FAE82678C79}"/>
              </a:ext>
            </a:extLst>
          </p:cNvPr>
          <p:cNvSpPr txBox="1"/>
          <p:nvPr/>
        </p:nvSpPr>
        <p:spPr>
          <a:xfrm>
            <a:off x="444138" y="982701"/>
            <a:ext cx="11303725" cy="3662541"/>
          </a:xfrm>
          <a:prstGeom prst="rect">
            <a:avLst/>
          </a:prstGeom>
          <a:noFill/>
        </p:spPr>
        <p:txBody>
          <a:bodyPr wrap="square" rtlCol="0">
            <a:spAutoFit/>
          </a:bodyPr>
          <a:lstStyle/>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Our approach to analysis of System Partner updates against the Theory of Change to produce the progress, learning and quality of information ratings was based on an existing approach and coding framework developed by </a:t>
            </a:r>
            <a:r>
              <a:rPr lang="en-GB" sz="1200" dirty="0" err="1">
                <a:latin typeface="Poppins Light" panose="00000400000000000000" pitchFamily="2" charset="0"/>
                <a:cs typeface="Poppins Light" panose="00000400000000000000" pitchFamily="2" charset="0"/>
              </a:rPr>
              <a:t>Ecorys</a:t>
            </a:r>
            <a:r>
              <a:rPr lang="en-GB" sz="1200" dirty="0">
                <a:latin typeface="Poppins Light" panose="00000400000000000000" pitchFamily="2" charset="0"/>
                <a:cs typeface="Poppins Light" panose="00000400000000000000" pitchFamily="2" charset="0"/>
              </a:rPr>
              <a:t> with input from Sport England for the System Partner Thematic Review at 6-months.</a:t>
            </a:r>
          </a:p>
          <a:p>
            <a:pPr>
              <a:spcBef>
                <a:spcPts val="800"/>
              </a:spcBef>
              <a:buClr>
                <a:srgbClr val="004069"/>
              </a:buClr>
            </a:pPr>
            <a:r>
              <a:rPr lang="en-GB" sz="1200" b="1" dirty="0">
                <a:latin typeface="Poppins Light" panose="00000400000000000000" pitchFamily="2" charset="0"/>
                <a:cs typeface="Poppins Light" panose="00000400000000000000" pitchFamily="2" charset="0"/>
              </a:rPr>
              <a:t>How did we use AI to produce ratings? </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The progress and learning updates against each TOC outcome was analysed by AI to assign 1-100 scores for Progress, Learning and Quality of Information/Evidence. These scores were then mapped to the existing ratings framework: ‘Significant’, ‘Some’ or ‘Limited’ evidence of progress/learning. Each of these updates was also assessed with a ‘Quality of information’ score of ‘Good’, ‘Mixed’ or ‘Needs improvement’. </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The thresholds for these ratings are included in the table below and depended on how many TOC outcomes the SP updated against (i.e. if they reported on all 6 outcomes then their rating was based on the range in the top row – they needed at least 510 to get a score of ‘Significant’, between 504 and 390 for ‘Some’ and 384 or less for ‘Limited’).</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“Not applicable” or non-updates were scored 0; very low scores were sense-checked and adjusted to 0 where responses were clearly not progress/learning updates.</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An overall score was aggregated for each System Partner to reflect their overall progress, learning and quality of information across all the TOC outcomes. This is presented in the progress against KPIs section. </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There are also breakdowns of progress and learning by SP role (Systemic, Delivery, Talent and Governing). This was assessed by the overall score that the SP with these roles was rated. The individual progress and learning rating for each TOC outcome is also presented in this report. </a:t>
            </a:r>
          </a:p>
        </p:txBody>
      </p:sp>
      <p:graphicFrame>
        <p:nvGraphicFramePr>
          <p:cNvPr id="8" name="Table 7">
            <a:extLst>
              <a:ext uri="{FF2B5EF4-FFF2-40B4-BE49-F238E27FC236}">
                <a16:creationId xmlns:a16="http://schemas.microsoft.com/office/drawing/2014/main" id="{25818378-F3F9-8BDC-C06A-93677ED7BBD1}"/>
              </a:ext>
            </a:extLst>
          </p:cNvPr>
          <p:cNvGraphicFramePr>
            <a:graphicFrameLocks noGrp="1"/>
          </p:cNvGraphicFramePr>
          <p:nvPr>
            <p:extLst>
              <p:ext uri="{D42A27DB-BD31-4B8C-83A1-F6EECF244321}">
                <p14:modId xmlns:p14="http://schemas.microsoft.com/office/powerpoint/2010/main" val="2903228849"/>
              </p:ext>
            </p:extLst>
          </p:nvPr>
        </p:nvGraphicFramePr>
        <p:xfrm>
          <a:off x="720997" y="4825395"/>
          <a:ext cx="4971775" cy="1888065"/>
        </p:xfrm>
        <a:graphic>
          <a:graphicData uri="http://schemas.openxmlformats.org/drawingml/2006/table">
            <a:tbl>
              <a:tblPr firstRow="1"/>
              <a:tblGrid>
                <a:gridCol w="1870683">
                  <a:extLst>
                    <a:ext uri="{9D8B030D-6E8A-4147-A177-3AD203B41FA5}">
                      <a16:colId xmlns:a16="http://schemas.microsoft.com/office/drawing/2014/main" val="3736162686"/>
                    </a:ext>
                  </a:extLst>
                </a:gridCol>
                <a:gridCol w="1008789">
                  <a:extLst>
                    <a:ext uri="{9D8B030D-6E8A-4147-A177-3AD203B41FA5}">
                      <a16:colId xmlns:a16="http://schemas.microsoft.com/office/drawing/2014/main" val="3333782996"/>
                    </a:ext>
                  </a:extLst>
                </a:gridCol>
                <a:gridCol w="597801">
                  <a:extLst>
                    <a:ext uri="{9D8B030D-6E8A-4147-A177-3AD203B41FA5}">
                      <a16:colId xmlns:a16="http://schemas.microsoft.com/office/drawing/2014/main" val="3349369575"/>
                    </a:ext>
                  </a:extLst>
                </a:gridCol>
                <a:gridCol w="597801">
                  <a:extLst>
                    <a:ext uri="{9D8B030D-6E8A-4147-A177-3AD203B41FA5}">
                      <a16:colId xmlns:a16="http://schemas.microsoft.com/office/drawing/2014/main" val="3046784351"/>
                    </a:ext>
                  </a:extLst>
                </a:gridCol>
                <a:gridCol w="896701">
                  <a:extLst>
                    <a:ext uri="{9D8B030D-6E8A-4147-A177-3AD203B41FA5}">
                      <a16:colId xmlns:a16="http://schemas.microsoft.com/office/drawing/2014/main" val="2530264619"/>
                    </a:ext>
                  </a:extLst>
                </a:gridCol>
              </a:tblGrid>
              <a:tr h="414867">
                <a:tc>
                  <a:txBody>
                    <a:bodyPr/>
                    <a:lstStyle/>
                    <a:p>
                      <a:pPr algn="l" fontAlgn="b">
                        <a:buNone/>
                      </a:pPr>
                      <a:r>
                        <a:rPr lang="en-GB" sz="1300" b="1" i="0" u="none" strike="noStrike" dirty="0">
                          <a:solidFill>
                            <a:srgbClr val="000000"/>
                          </a:solidFill>
                          <a:effectLst/>
                          <a:latin typeface="Poppins Light" panose="00000400000000000000" pitchFamily="2" charset="0"/>
                          <a:cs typeface="Poppins Light" panose="00000400000000000000" pitchFamily="2" charset="0"/>
                        </a:rPr>
                        <a:t>No. of outcomes reported on</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Significant</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gridSpan="2">
                  <a:txBody>
                    <a:bodyPr/>
                    <a:lstStyle/>
                    <a:p>
                      <a:pPr algn="ct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Some</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tc>
                  <a:txBody>
                    <a:bodyPr/>
                    <a:lstStyle/>
                    <a:p>
                      <a:pPr algn="l"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Limited</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46861996"/>
                  </a:ext>
                </a:extLst>
              </a:tr>
              <a:tr h="245533">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510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504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390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384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6747105"/>
                  </a:ext>
                </a:extLst>
              </a:tr>
              <a:tr h="245533">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425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420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514471"/>
                  </a:ext>
                </a:extLst>
              </a:tr>
              <a:tr h="245533">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340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336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260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dirty="0">
                          <a:solidFill>
                            <a:srgbClr val="000000"/>
                          </a:solidFill>
                          <a:effectLst/>
                          <a:latin typeface="Poppins Light" panose="00000400000000000000" pitchFamily="2" charset="0"/>
                          <a:cs typeface="Poppins Light" panose="00000400000000000000" pitchFamily="2" charset="0"/>
                        </a:rPr>
                        <a:t>256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1408810"/>
                  </a:ext>
                </a:extLst>
              </a:tr>
              <a:tr h="245533">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255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252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195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192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267921"/>
                  </a:ext>
                </a:extLst>
              </a:tr>
              <a:tr h="245533">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170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168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4734517"/>
                  </a:ext>
                </a:extLst>
              </a:tr>
              <a:tr h="245533">
                <a:tc>
                  <a:txBody>
                    <a:bodyPr/>
                    <a:lstStyle/>
                    <a:p>
                      <a:pPr algn="r" fontAlgn="b">
                        <a:buNone/>
                      </a:pPr>
                      <a:r>
                        <a:rPr lang="en-GB" sz="1300" b="0" i="0" u="none" strike="noStrike" dirty="0">
                          <a:solidFill>
                            <a:srgbClr val="000000"/>
                          </a:solidFill>
                          <a:effectLst/>
                          <a:latin typeface="Poppins Light" panose="00000400000000000000" pitchFamily="2" charset="0"/>
                          <a:cs typeface="Poppins Light" panose="00000400000000000000" pitchFamily="2"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85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84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65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dirty="0">
                          <a:solidFill>
                            <a:srgbClr val="000000"/>
                          </a:solidFill>
                          <a:effectLst/>
                          <a:latin typeface="Poppins Light" panose="00000400000000000000" pitchFamily="2" charset="0"/>
                          <a:cs typeface="Poppins Light" panose="00000400000000000000" pitchFamily="2" charset="0"/>
                        </a:rPr>
                        <a:t>64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936740"/>
                  </a:ext>
                </a:extLst>
              </a:tr>
            </a:tbl>
          </a:graphicData>
        </a:graphic>
      </p:graphicFrame>
      <p:graphicFrame>
        <p:nvGraphicFramePr>
          <p:cNvPr id="10" name="Table 9">
            <a:extLst>
              <a:ext uri="{FF2B5EF4-FFF2-40B4-BE49-F238E27FC236}">
                <a16:creationId xmlns:a16="http://schemas.microsoft.com/office/drawing/2014/main" id="{C8590660-3CAE-AE8D-8183-EAA681DF2F0E}"/>
              </a:ext>
            </a:extLst>
          </p:cNvPr>
          <p:cNvGraphicFramePr>
            <a:graphicFrameLocks noGrp="1"/>
          </p:cNvGraphicFramePr>
          <p:nvPr>
            <p:extLst>
              <p:ext uri="{D42A27DB-BD31-4B8C-83A1-F6EECF244321}">
                <p14:modId xmlns:p14="http://schemas.microsoft.com/office/powerpoint/2010/main" val="4270162592"/>
              </p:ext>
            </p:extLst>
          </p:nvPr>
        </p:nvGraphicFramePr>
        <p:xfrm>
          <a:off x="6391551" y="4825395"/>
          <a:ext cx="5158925" cy="1863750"/>
        </p:xfrm>
        <a:graphic>
          <a:graphicData uri="http://schemas.openxmlformats.org/drawingml/2006/table">
            <a:tbl>
              <a:tblPr firstRow="1"/>
              <a:tblGrid>
                <a:gridCol w="1939904">
                  <a:extLst>
                    <a:ext uri="{9D8B030D-6E8A-4147-A177-3AD203B41FA5}">
                      <a16:colId xmlns:a16="http://schemas.microsoft.com/office/drawing/2014/main" val="3227306731"/>
                    </a:ext>
                  </a:extLst>
                </a:gridCol>
                <a:gridCol w="905489">
                  <a:extLst>
                    <a:ext uri="{9D8B030D-6E8A-4147-A177-3AD203B41FA5}">
                      <a16:colId xmlns:a16="http://schemas.microsoft.com/office/drawing/2014/main" val="2108743260"/>
                    </a:ext>
                  </a:extLst>
                </a:gridCol>
                <a:gridCol w="603660">
                  <a:extLst>
                    <a:ext uri="{9D8B030D-6E8A-4147-A177-3AD203B41FA5}">
                      <a16:colId xmlns:a16="http://schemas.microsoft.com/office/drawing/2014/main" val="3166444249"/>
                    </a:ext>
                  </a:extLst>
                </a:gridCol>
                <a:gridCol w="551171">
                  <a:extLst>
                    <a:ext uri="{9D8B030D-6E8A-4147-A177-3AD203B41FA5}">
                      <a16:colId xmlns:a16="http://schemas.microsoft.com/office/drawing/2014/main" val="4116297908"/>
                    </a:ext>
                  </a:extLst>
                </a:gridCol>
                <a:gridCol w="1158701">
                  <a:extLst>
                    <a:ext uri="{9D8B030D-6E8A-4147-A177-3AD203B41FA5}">
                      <a16:colId xmlns:a16="http://schemas.microsoft.com/office/drawing/2014/main" val="1386696049"/>
                    </a:ext>
                  </a:extLst>
                </a:gridCol>
              </a:tblGrid>
              <a:tr h="593748">
                <a:tc>
                  <a:txBody>
                    <a:bodyPr/>
                    <a:lstStyle/>
                    <a:p>
                      <a:pPr algn="l" fontAlgn="b">
                        <a:buNone/>
                      </a:pPr>
                      <a:r>
                        <a:rPr lang="en-GB" sz="1300" b="1" i="0" u="none" strike="noStrike">
                          <a:solidFill>
                            <a:srgbClr val="000000"/>
                          </a:solidFill>
                          <a:effectLst/>
                          <a:latin typeface="Poppins Light" panose="00000400000000000000" pitchFamily="2" charset="0"/>
                          <a:cs typeface="Poppins Light" panose="00000400000000000000" pitchFamily="2" charset="0"/>
                        </a:rPr>
                        <a:t>No. of outcomes reported on</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Good</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gridSpan="2">
                  <a:txBody>
                    <a:bodyPr/>
                    <a:lstStyle/>
                    <a:p>
                      <a:pPr algn="ct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Mixed</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tc>
                  <a:txBody>
                    <a:bodyPr/>
                    <a:lstStyle/>
                    <a:p>
                      <a:pPr algn="l"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Needs improvement</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966329011"/>
                  </a:ext>
                </a:extLst>
              </a:tr>
              <a:tr h="211667">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480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474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360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354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7026757"/>
                  </a:ext>
                </a:extLst>
              </a:tr>
              <a:tr h="211667">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400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395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300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295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4314323"/>
                  </a:ext>
                </a:extLst>
              </a:tr>
              <a:tr h="211667">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240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236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987329"/>
                  </a:ext>
                </a:extLst>
              </a:tr>
              <a:tr h="211667">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240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237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180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177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3437311"/>
                  </a:ext>
                </a:extLst>
              </a:tr>
              <a:tr h="211667">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160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158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3690379"/>
                  </a:ext>
                </a:extLst>
              </a:tr>
              <a:tr h="211667">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80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79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a:solidFill>
                            <a:srgbClr val="000000"/>
                          </a:solidFill>
                          <a:effectLst/>
                          <a:latin typeface="Poppins Light" panose="00000400000000000000" pitchFamily="2" charset="0"/>
                          <a:cs typeface="Poppins Light" panose="00000400000000000000" pitchFamily="2" charset="0"/>
                        </a:rPr>
                        <a:t>60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300" b="0" i="0" u="none" strike="noStrike" dirty="0">
                          <a:solidFill>
                            <a:srgbClr val="000000"/>
                          </a:solidFill>
                          <a:effectLst/>
                          <a:latin typeface="Poppins Light" panose="00000400000000000000" pitchFamily="2" charset="0"/>
                          <a:cs typeface="Poppins Light" panose="00000400000000000000" pitchFamily="2" charset="0"/>
                        </a:rPr>
                        <a:t>59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008451"/>
                  </a:ext>
                </a:extLst>
              </a:tr>
            </a:tbl>
          </a:graphicData>
        </a:graphic>
      </p:graphicFrame>
    </p:spTree>
    <p:extLst>
      <p:ext uri="{BB962C8B-B14F-4D97-AF65-F5344CB8AC3E}">
        <p14:creationId xmlns:p14="http://schemas.microsoft.com/office/powerpoint/2010/main" val="305441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0F0F2-8C2A-FCFE-03D4-F7656855744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CFA3FF-F37A-7A76-3780-E5AF34800136}"/>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GB" sz="2400" dirty="0">
              <a:solidFill>
                <a:srgbClr val="FFFFFF"/>
              </a:solidFill>
              <a:latin typeface="Calibri" panose="020F0502020204030204"/>
            </a:endParaRPr>
          </a:p>
        </p:txBody>
      </p:sp>
      <p:sp>
        <p:nvSpPr>
          <p:cNvPr id="23" name="Title 2">
            <a:extLst>
              <a:ext uri="{FF2B5EF4-FFF2-40B4-BE49-F238E27FC236}">
                <a16:creationId xmlns:a16="http://schemas.microsoft.com/office/drawing/2014/main" id="{29CE1113-B26B-0D84-E796-A4A478E6891B}"/>
              </a:ext>
            </a:extLst>
          </p:cNvPr>
          <p:cNvSpPr txBox="1">
            <a:spLocks noGrp="1"/>
          </p:cNvSpPr>
          <p:nvPr>
            <p:ph type="title" idx="4294967295"/>
          </p:nvPr>
        </p:nvSpPr>
        <p:spPr>
          <a:xfrm>
            <a:off x="424543" y="367974"/>
            <a:ext cx="10515600" cy="56598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j-ea"/>
                <a:cs typeface="Poppins SemiBold" panose="02000000000000000000" pitchFamily="2" charset="77"/>
              </a:rPr>
              <a:t>Executive summary  (2)</a:t>
            </a:r>
          </a:p>
        </p:txBody>
      </p:sp>
      <p:pic>
        <p:nvPicPr>
          <p:cNvPr id="24" name="Graphic 23">
            <a:extLst>
              <a:ext uri="{FF2B5EF4-FFF2-40B4-BE49-F238E27FC236}">
                <a16:creationId xmlns:a16="http://schemas.microsoft.com/office/drawing/2014/main" id="{11E1CC38-6619-487D-3E1D-99639440EF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6" name="Round Diagonal Corner of Rectangle 37">
            <a:extLst>
              <a:ext uri="{FF2B5EF4-FFF2-40B4-BE49-F238E27FC236}">
                <a16:creationId xmlns:a16="http://schemas.microsoft.com/office/drawing/2014/main" id="{D40D2060-AEBE-B7FA-AF07-26E709B89FAD}"/>
              </a:ext>
            </a:extLst>
          </p:cNvPr>
          <p:cNvSpPr/>
          <p:nvPr/>
        </p:nvSpPr>
        <p:spPr>
          <a:xfrm>
            <a:off x="198244" y="831273"/>
            <a:ext cx="11872192" cy="5938191"/>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609585">
              <a:lnSpc>
                <a:spcPct val="107000"/>
              </a:lnSpc>
              <a:buClr>
                <a:srgbClr val="004069"/>
              </a:buClr>
            </a:pPr>
            <a:r>
              <a:rPr lang="en-GB" sz="1200" b="1" dirty="0">
                <a:solidFill>
                  <a:srgbClr val="000000"/>
                </a:solidFill>
                <a:latin typeface="Poppins Light" panose="00000400000000000000" pitchFamily="2" charset="0"/>
                <a:cs typeface="Poppins Light" panose="00000400000000000000" pitchFamily="2" charset="0"/>
              </a:rPr>
              <a:t>What partners are learning (</a:t>
            </a:r>
            <a:r>
              <a:rPr lang="en-GB" sz="1200" b="1" dirty="0">
                <a:solidFill>
                  <a:srgbClr val="000000"/>
                </a:solidFill>
                <a:latin typeface="Poppins Light" panose="00000400000000000000" pitchFamily="2" charset="0"/>
                <a:cs typeface="Poppins Light" panose="00000400000000000000" pitchFamily="2" charset="0"/>
                <a:hlinkClick r:id="rId5" action="ppaction://hlinksldjump"/>
              </a:rPr>
              <a:t>slides 25-30</a:t>
            </a:r>
            <a:r>
              <a:rPr lang="en-GB" sz="1200" b="1" dirty="0">
                <a:solidFill>
                  <a:srgbClr val="000000"/>
                </a:solidFill>
                <a:latin typeface="Poppins Light" panose="00000400000000000000" pitchFamily="2" charset="0"/>
                <a:cs typeface="Poppins Light" panose="00000400000000000000" pitchFamily="2" charset="0"/>
              </a:rPr>
              <a:t>)</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The operating model is shifting from programme delivery towards convening, facilitation and system leadership, enabled by clearer structures, governance and proportionate MEL.</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Collaboration works best when power, equity and lived experience are addressed explicitly; co-production and community/youth leadership strengthen legitimacy and sustainability.</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Monitoring, evaluation and learning are moving from counting outputs to evidencing meaningful change; mixed‑methods and early, proportionate evaluation with community partners are key.</a:t>
            </a:r>
          </a:p>
          <a:p>
            <a:pPr defTabSz="609585">
              <a:lnSpc>
                <a:spcPct val="107000"/>
              </a:lnSpc>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defTabSz="609585">
              <a:lnSpc>
                <a:spcPct val="107000"/>
              </a:lnSpc>
              <a:buClr>
                <a:srgbClr val="004069"/>
              </a:buClr>
            </a:pPr>
            <a:r>
              <a:rPr lang="en-GB" sz="1200" b="1" dirty="0">
                <a:solidFill>
                  <a:srgbClr val="000000"/>
                </a:solidFill>
                <a:latin typeface="Poppins Light" panose="00000400000000000000" pitchFamily="2" charset="0"/>
                <a:cs typeface="Poppins Light" panose="00000400000000000000" pitchFamily="2" charset="0"/>
              </a:rPr>
              <a:t>Key challenges (</a:t>
            </a:r>
            <a:r>
              <a:rPr lang="en-GB" sz="1200" b="1" dirty="0">
                <a:solidFill>
                  <a:srgbClr val="000000"/>
                </a:solidFill>
                <a:latin typeface="Poppins Light" panose="00000400000000000000" pitchFamily="2" charset="0"/>
                <a:cs typeface="Poppins Light" panose="00000400000000000000" pitchFamily="2" charset="0"/>
                <a:hlinkClick r:id="rId6" action="ppaction://hlinksldjump"/>
              </a:rPr>
              <a:t>slides 31-37</a:t>
            </a:r>
            <a:r>
              <a:rPr lang="en-GB" sz="1200" b="1" dirty="0">
                <a:solidFill>
                  <a:srgbClr val="000000"/>
                </a:solidFill>
                <a:latin typeface="Poppins Light" panose="00000400000000000000" pitchFamily="2" charset="0"/>
                <a:cs typeface="Poppins Light" panose="00000400000000000000" pitchFamily="2" charset="0"/>
              </a:rPr>
              <a:t>)</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Capacity and capability constraints across staff, volunteers and specialist skills (safeguarding, MEL, EDI, digital), alongside financial pressures.</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Governance transitions (leadership changes, restructures, compliance workloads) that are necessary but resource‑intensive.</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System complexity and instability (devolution, NHS/ICB change, education pressures) requiring repeated relationship‑building and making long‑term planning difficult.</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Operational demands of digital transformation and evidencing system‑level change; sustaining inclusive, place‑based work at depth with finite resources.</a:t>
            </a:r>
          </a:p>
          <a:p>
            <a:pPr defTabSz="609585">
              <a:lnSpc>
                <a:spcPct val="107000"/>
              </a:lnSpc>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defTabSz="609585">
              <a:lnSpc>
                <a:spcPct val="107000"/>
              </a:lnSpc>
              <a:buClr>
                <a:srgbClr val="004069"/>
              </a:buClr>
            </a:pPr>
            <a:r>
              <a:rPr lang="en-GB" sz="1200" b="1" dirty="0">
                <a:solidFill>
                  <a:srgbClr val="000000"/>
                </a:solidFill>
                <a:latin typeface="Poppins Light" panose="00000400000000000000" pitchFamily="2" charset="0"/>
                <a:cs typeface="Poppins Light" panose="00000400000000000000" pitchFamily="2" charset="0"/>
              </a:rPr>
              <a:t>Progress against KPIs (</a:t>
            </a:r>
            <a:r>
              <a:rPr lang="en-GB" sz="1200" b="1" dirty="0">
                <a:solidFill>
                  <a:srgbClr val="000000"/>
                </a:solidFill>
                <a:latin typeface="Poppins Light" panose="00000400000000000000" pitchFamily="2" charset="0"/>
                <a:cs typeface="Poppins Light" panose="00000400000000000000" pitchFamily="2" charset="0"/>
                <a:hlinkClick r:id="rId7" action="ppaction://hlinksldjump"/>
              </a:rPr>
              <a:t>slides 38-50</a:t>
            </a:r>
            <a:r>
              <a:rPr lang="en-GB" sz="1200" b="1" dirty="0">
                <a:solidFill>
                  <a:srgbClr val="000000"/>
                </a:solidFill>
                <a:latin typeface="Poppins Light" panose="00000400000000000000" pitchFamily="2" charset="0"/>
                <a:cs typeface="Poppins Light" panose="00000400000000000000" pitchFamily="2" charset="0"/>
              </a:rPr>
              <a:t>)</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131 of 137 partners (96%) provided evidence against the Theory of Change. Nearly three-quarters (72%) showed significant progress, and one-quarter (26%) Some. </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By TOC area: strongest evidence of Significant progress in meeting community needs and developing as system partners; comparatively lower for amending processes and structures. Learning is most advanced in collaborative practices and meeting community needs.</a:t>
            </a:r>
          </a:p>
          <a:p>
            <a:pPr defTabSz="609585">
              <a:lnSpc>
                <a:spcPct val="107000"/>
              </a:lnSpc>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defTabSz="609585">
              <a:lnSpc>
                <a:spcPct val="107000"/>
              </a:lnSpc>
              <a:buClr>
                <a:srgbClr val="004069"/>
              </a:buClr>
            </a:pPr>
            <a:r>
              <a:rPr lang="en-GB" sz="1200" b="1" dirty="0">
                <a:solidFill>
                  <a:srgbClr val="000000"/>
                </a:solidFill>
                <a:latin typeface="Poppins Light" panose="00000400000000000000" pitchFamily="2" charset="0"/>
                <a:cs typeface="Poppins Light" panose="00000400000000000000" pitchFamily="2" charset="0"/>
              </a:rPr>
              <a:t>Themes from summary statements (</a:t>
            </a:r>
            <a:r>
              <a:rPr lang="en-GB" sz="1200" b="1" dirty="0">
                <a:solidFill>
                  <a:srgbClr val="000000"/>
                </a:solidFill>
                <a:latin typeface="Poppins Light" panose="00000400000000000000" pitchFamily="2" charset="0"/>
                <a:cs typeface="Poppins Light" panose="00000400000000000000" pitchFamily="2" charset="0"/>
                <a:hlinkClick r:id="rId8" action="ppaction://hlinksldjump"/>
              </a:rPr>
              <a:t>slides 51-57</a:t>
            </a:r>
            <a:r>
              <a:rPr lang="en-GB" sz="1200" b="1" dirty="0">
                <a:solidFill>
                  <a:srgbClr val="000000"/>
                </a:solidFill>
                <a:latin typeface="Poppins Light" panose="00000400000000000000" pitchFamily="2" charset="0"/>
                <a:cs typeface="Poppins Light" panose="00000400000000000000" pitchFamily="2" charset="0"/>
              </a:rPr>
              <a:t>)</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Partners are working towards UTM outcomes, strengthening governance and MEL, and beginning climate/ active‑environment work.</a:t>
            </a:r>
          </a:p>
          <a:p>
            <a:pPr defTabSz="609585">
              <a:lnSpc>
                <a:spcPct val="107000"/>
              </a:lnSpc>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defTabSz="609585">
              <a:lnSpc>
                <a:spcPct val="107000"/>
              </a:lnSpc>
              <a:buClr>
                <a:srgbClr val="004069"/>
              </a:buClr>
            </a:pPr>
            <a:r>
              <a:rPr lang="en-GB" sz="1200" b="1" dirty="0">
                <a:solidFill>
                  <a:srgbClr val="000000"/>
                </a:solidFill>
                <a:latin typeface="Poppins Light" panose="00000400000000000000" pitchFamily="2" charset="0"/>
                <a:cs typeface="Poppins Light" panose="00000400000000000000" pitchFamily="2" charset="0"/>
              </a:rPr>
              <a:t>Overall trajectory</a:t>
            </a:r>
          </a:p>
          <a:p>
            <a:pPr marL="228594" indent="-228594" defTabSz="609585">
              <a:lnSpc>
                <a:spcPct val="107000"/>
              </a:lnSpc>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The portfolio is maturing from activity‑led delivery to more systemic, insight‑led and equity‑focused practice, with clearer roles as convenors and brokers in local systems; evidencing later‑stage, system‑ and population‑level change remains a shared development priority.</a:t>
            </a:r>
          </a:p>
        </p:txBody>
      </p:sp>
    </p:spTree>
    <p:extLst>
      <p:ext uri="{BB962C8B-B14F-4D97-AF65-F5344CB8AC3E}">
        <p14:creationId xmlns:p14="http://schemas.microsoft.com/office/powerpoint/2010/main" val="57647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D3F0-1B38-6B41-D804-8D4B73CA2270}"/>
            </a:ext>
          </a:extLst>
        </p:cNvPr>
        <p:cNvGrpSpPr/>
        <p:nvPr/>
      </p:nvGrpSpPr>
      <p:grpSpPr>
        <a:xfrm>
          <a:off x="0" y="0"/>
          <a:ext cx="0" cy="0"/>
          <a:chOff x="0" y="0"/>
          <a:chExt cx="0" cy="0"/>
        </a:xfrm>
      </p:grpSpPr>
      <p:sp>
        <p:nvSpPr>
          <p:cNvPr id="23" name="Title 2">
            <a:extLst>
              <a:ext uri="{FF2B5EF4-FFF2-40B4-BE49-F238E27FC236}">
                <a16:creationId xmlns:a16="http://schemas.microsoft.com/office/drawing/2014/main" id="{6374BE1D-5510-BA69-BFAC-D937CB3FAC40}"/>
              </a:ext>
            </a:extLst>
          </p:cNvPr>
          <p:cNvSpPr txBox="1">
            <a:spLocks noGrp="1"/>
          </p:cNvSpPr>
          <p:nvPr>
            <p:ph type="title" idx="4294967295"/>
          </p:nvPr>
        </p:nvSpPr>
        <p:spPr>
          <a:xfrm>
            <a:off x="695171" y="487476"/>
            <a:ext cx="10515600" cy="601097"/>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rmAutofit fontScale="97500"/>
          </a:bodyPr>
          <a:lstStyle>
            <a:lvl1pPr defTabSz="914400">
              <a:lnSpc>
                <a:spcPct val="90000"/>
              </a:lnSpc>
              <a:spcBef>
                <a:spcPct val="0"/>
              </a:spcBef>
              <a:buNone/>
              <a:defRPr sz="2200" b="1" i="0">
                <a:solidFill>
                  <a:schemeClr val="accent1"/>
                </a:solidFill>
                <a:latin typeface="Poppins SemiBold" panose="02000000000000000000" pitchFamily="2" charset="77"/>
                <a:ea typeface="+mj-ea"/>
                <a:cs typeface="Poppins SemiBold" panose="02000000000000000000"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933" b="1" i="0" u="none" strike="noStrike" kern="1200" cap="none" spc="0" normalizeH="0" baseline="0" noProof="0" dirty="0">
                <a:ln>
                  <a:noFill/>
                </a:ln>
                <a:solidFill>
                  <a:schemeClr val="accent1"/>
                </a:solidFill>
                <a:effectLst/>
                <a:uLnTx/>
                <a:uFillTx/>
                <a:latin typeface="Poppins SemiBold" panose="02000000000000000000" pitchFamily="2" charset="77"/>
                <a:ea typeface="+mj-ea"/>
                <a:cs typeface="Poppins SemiBold" panose="02000000000000000000" pitchFamily="2" charset="77"/>
              </a:rPr>
              <a:t>Approach for use of AI in SP reporting analysis (2)</a:t>
            </a:r>
          </a:p>
        </p:txBody>
      </p:sp>
      <p:pic>
        <p:nvPicPr>
          <p:cNvPr id="24" name="Graphic 23">
            <a:extLst>
              <a:ext uri="{FF2B5EF4-FFF2-40B4-BE49-F238E27FC236}">
                <a16:creationId xmlns:a16="http://schemas.microsoft.com/office/drawing/2014/main" id="{351553C5-F7A9-B2E7-E5AB-0A24DBC334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3" name="TextBox 2">
            <a:extLst>
              <a:ext uri="{FF2B5EF4-FFF2-40B4-BE49-F238E27FC236}">
                <a16:creationId xmlns:a16="http://schemas.microsoft.com/office/drawing/2014/main" id="{59FA80DB-1DEA-EE82-EA26-58EA3DEE11CF}"/>
              </a:ext>
            </a:extLst>
          </p:cNvPr>
          <p:cNvSpPr txBox="1"/>
          <p:nvPr/>
        </p:nvSpPr>
        <p:spPr>
          <a:xfrm>
            <a:off x="409303" y="1088573"/>
            <a:ext cx="11303725" cy="5345053"/>
          </a:xfrm>
          <a:prstGeom prst="rect">
            <a:avLst/>
          </a:prstGeom>
          <a:noFill/>
        </p:spPr>
        <p:txBody>
          <a:bodyPr wrap="square" rtlCol="0">
            <a:spAutoFit/>
          </a:bodyPr>
          <a:lstStyle/>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AI was provided with the review framework definitions of the Progress, Learning and Quality of Information ratings, and then given additional  descriptions via prompts of ‘what good looks like’ and how this maps to a 1-100 score. The review frameworks and prompts used are included in the following three slides.</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This was an iterative approach with test-runs on data and spot checking by humans with a quarter of AI scores and explanations reviewed. As a result of this review, amends were made to prompts to improve the range of scores provided and the suggestions for improvement that AI was providing. For example, it was evident that AI was favouring quantitative data as ‘Significant’ or ‘Good’ over other types of evidence, so we fed in a prompt that gave AI guidance on how to look for other types of evidence.</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We also provided AI with some additional contextual information on the System Partner investment more broadly and what ‘Uniting the Movement’ is in language AI could best understand. Here is an example:</a:t>
            </a:r>
          </a:p>
          <a:p>
            <a:pPr marL="990575" lvl="1"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Uniting the Movement (UTM) is a strategic initiative to revamp the Sports and Physical Activity (SPA) sector by fostering trust-based partnerships with System Partners (SPs) to enhance participation and address inequalities among all age groups.</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The ratings and explanations of the ratings from AI were reviewed and spot checked by the evaluation team, looking particularly for outliers and distribution of scoring – prompts were refined where inconsistencies were spotted and these new prompts were used to re-run 36-month data for like-for-like comparison. Trend comparisons before 36-months on the KPI ratings should be treated with caution due to the change in methodology. </a:t>
            </a:r>
          </a:p>
          <a:p>
            <a:pPr>
              <a:spcBef>
                <a:spcPts val="800"/>
              </a:spcBef>
              <a:buClr>
                <a:srgbClr val="004069"/>
              </a:buClr>
            </a:pPr>
            <a:r>
              <a:rPr lang="en-GB" sz="1200" b="1" dirty="0">
                <a:latin typeface="Poppins Light" panose="00000400000000000000" pitchFamily="2" charset="0"/>
                <a:cs typeface="Poppins Light" panose="00000400000000000000" pitchFamily="2" charset="0"/>
              </a:rPr>
              <a:t>How else did we use AI in this report? </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AI was also used to synthesise key themes from progress/learning updates (especially those rated Significant), identify illustrative examples included throughout the report, and analyse themes across learning, challenges and summary statements.</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Individual partner reports present Significant/Some/Limited and Good/Mixed/Needs improvement ratings (not the numeric scores) and include AI-generated explanations and suggestions for improvement. These documents were subject to additional QA and should be reviewed with the supporting document.</a:t>
            </a:r>
          </a:p>
          <a:p>
            <a:pPr marL="380990" indent="-380990">
              <a:spcBef>
                <a:spcPts val="800"/>
              </a:spcBef>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Evidence submitted is self-reported with varying indicators and styles of presenting evidence. AI can be sensitive to language style – which is partly mitigated through explicit prompt guidance on evidence types and proportionate human QA. However, as a result findings presented should be viewed in context of other evidence and evaluation outputs. </a:t>
            </a:r>
          </a:p>
        </p:txBody>
      </p:sp>
    </p:spTree>
    <p:extLst>
      <p:ext uri="{BB962C8B-B14F-4D97-AF65-F5344CB8AC3E}">
        <p14:creationId xmlns:p14="http://schemas.microsoft.com/office/powerpoint/2010/main" val="1365380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5276-38C4-D582-8BB5-73E40E99D191}"/>
              </a:ext>
            </a:extLst>
          </p:cNvPr>
          <p:cNvSpPr>
            <a:spLocks noGrp="1"/>
          </p:cNvSpPr>
          <p:nvPr>
            <p:ph type="title"/>
          </p:nvPr>
        </p:nvSpPr>
        <p:spPr/>
        <p:txBody>
          <a:bodyPr>
            <a:normAutofit/>
          </a:bodyPr>
          <a:lstStyle/>
          <a:p>
            <a:r>
              <a:rPr lang="en-GB" dirty="0"/>
              <a:t>The review frameworks – progress </a:t>
            </a:r>
          </a:p>
        </p:txBody>
      </p:sp>
      <p:graphicFrame>
        <p:nvGraphicFramePr>
          <p:cNvPr id="7" name="Content Placeholder 6">
            <a:extLst>
              <a:ext uri="{FF2B5EF4-FFF2-40B4-BE49-F238E27FC236}">
                <a16:creationId xmlns:a16="http://schemas.microsoft.com/office/drawing/2014/main" id="{F71E5DB6-E187-69FF-6A54-2F35EBBCAE64}"/>
              </a:ext>
            </a:extLst>
          </p:cNvPr>
          <p:cNvGraphicFramePr>
            <a:graphicFrameLocks noGrp="1"/>
          </p:cNvGraphicFramePr>
          <p:nvPr>
            <p:ph idx="1"/>
            <p:extLst>
              <p:ext uri="{D42A27DB-BD31-4B8C-83A1-F6EECF244321}">
                <p14:modId xmlns:p14="http://schemas.microsoft.com/office/powerpoint/2010/main" val="735627325"/>
              </p:ext>
            </p:extLst>
          </p:nvPr>
        </p:nvGraphicFramePr>
        <p:xfrm>
          <a:off x="755274" y="939732"/>
          <a:ext cx="10681453" cy="3253966"/>
        </p:xfrm>
        <a:graphic>
          <a:graphicData uri="http://schemas.openxmlformats.org/drawingml/2006/table">
            <a:tbl>
              <a:tblPr firstRow="1" firstCol="1" bandRow="1">
                <a:tableStyleId>{21E4AEA4-8DFA-4A89-87EB-49C32662AFE0}</a:tableStyleId>
              </a:tblPr>
              <a:tblGrid>
                <a:gridCol w="2388909">
                  <a:extLst>
                    <a:ext uri="{9D8B030D-6E8A-4147-A177-3AD203B41FA5}">
                      <a16:colId xmlns:a16="http://schemas.microsoft.com/office/drawing/2014/main" val="3951678024"/>
                    </a:ext>
                  </a:extLst>
                </a:gridCol>
                <a:gridCol w="8292544">
                  <a:extLst>
                    <a:ext uri="{9D8B030D-6E8A-4147-A177-3AD203B41FA5}">
                      <a16:colId xmlns:a16="http://schemas.microsoft.com/office/drawing/2014/main" val="1530176366"/>
                    </a:ext>
                  </a:extLst>
                </a:gridCol>
              </a:tblGrid>
              <a:tr h="327093">
                <a:tc>
                  <a:txBody>
                    <a:bodyPr/>
                    <a:lstStyle/>
                    <a:p>
                      <a:pPr>
                        <a:lnSpc>
                          <a:spcPct val="120000"/>
                        </a:lnSpc>
                        <a:spcBef>
                          <a:spcPts val="600"/>
                        </a:spcBef>
                        <a:spcAft>
                          <a:spcPts val="1200"/>
                        </a:spcAft>
                      </a:pPr>
                      <a:r>
                        <a:rPr lang="en-GB" sz="13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Rating level</a:t>
                      </a:r>
                    </a:p>
                  </a:txBody>
                  <a:tcPr marL="54605" marR="54605" marT="0" marB="0" anchor="ctr"/>
                </a:tc>
                <a:tc>
                  <a:txBody>
                    <a:bodyPr/>
                    <a:lstStyle/>
                    <a:p>
                      <a:r>
                        <a:rPr lang="en-GB" sz="1300" dirty="0">
                          <a:effectLst/>
                          <a:latin typeface="Poppins Light" panose="00000400000000000000" pitchFamily="2" charset="0"/>
                          <a:ea typeface="Arial" panose="020B0604020202020204" pitchFamily="34" charset="0"/>
                          <a:cs typeface="Poppins Light" panose="00000400000000000000" pitchFamily="2" charset="0"/>
                        </a:rPr>
                        <a:t>Description of rating</a:t>
                      </a:r>
                    </a:p>
                  </a:txBody>
                  <a:tcPr marL="54605" marR="54605" marT="0" marB="0" anchor="ctr"/>
                </a:tc>
                <a:extLst>
                  <a:ext uri="{0D108BD9-81ED-4DB2-BD59-A6C34878D82A}">
                    <a16:rowId xmlns:a16="http://schemas.microsoft.com/office/drawing/2014/main" val="275244615"/>
                  </a:ext>
                </a:extLst>
              </a:tr>
              <a:tr h="993469">
                <a:tc>
                  <a:txBody>
                    <a:bodyPr/>
                    <a:lstStyle/>
                    <a:p>
                      <a:pPr>
                        <a:lnSpc>
                          <a:spcPct val="120000"/>
                        </a:lnSpc>
                        <a:spcBef>
                          <a:spcPts val="600"/>
                        </a:spcBef>
                        <a:spcAft>
                          <a:spcPts val="1200"/>
                        </a:spcAft>
                      </a:pPr>
                      <a:r>
                        <a:rPr lang="en-GB" sz="1300" dirty="0">
                          <a:solidFill>
                            <a:schemeClr val="bg1"/>
                          </a:solidFill>
                          <a:effectLst/>
                          <a:latin typeface="Poppins Light" panose="00000400000000000000" pitchFamily="2" charset="0"/>
                          <a:cs typeface="Poppins Light" panose="00000400000000000000" pitchFamily="2" charset="0"/>
                        </a:rPr>
                        <a:t>Significant</a:t>
                      </a:r>
                      <a:endParaRPr lang="en-GB" sz="13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54605" marR="54605" marT="0" marB="0" anchor="ctr"/>
                </a:tc>
                <a:tc>
                  <a:txBody>
                    <a:bodyPr/>
                    <a:lstStyle/>
                    <a:p>
                      <a:r>
                        <a:rPr lang="en-US" sz="1300">
                          <a:effectLst/>
                          <a:latin typeface="Poppins Light" panose="00000400000000000000" pitchFamily="2" charset="0"/>
                          <a:cs typeface="Poppins Light" panose="00000400000000000000" pitchFamily="2" charset="0"/>
                        </a:rPr>
                        <a:t>‘</a:t>
                      </a:r>
                      <a:r>
                        <a:rPr lang="en-GB" sz="1300">
                          <a:effectLst/>
                          <a:latin typeface="Poppins Light" panose="00000400000000000000" pitchFamily="2" charset="0"/>
                          <a:cs typeface="Poppins Light" panose="00000400000000000000" pitchFamily="2" charset="0"/>
                        </a:rPr>
                        <a:t>Significant’ progress is when the TOC outcome can be considered achieved or is close to being achieved. Progress could also be considered ‘significant’ if sizeable barriers to achieving the TOC outcome have been removed, meaning completion will follow with relative ease.</a:t>
                      </a:r>
                      <a:endParaRPr lang="en-GB" sz="1300">
                        <a:effectLst/>
                        <a:latin typeface="Poppins Light" panose="00000400000000000000" pitchFamily="2" charset="0"/>
                        <a:ea typeface="Arial" panose="020B0604020202020204" pitchFamily="34" charset="0"/>
                        <a:cs typeface="Poppins Light" panose="00000400000000000000" pitchFamily="2" charset="0"/>
                      </a:endParaRPr>
                    </a:p>
                  </a:txBody>
                  <a:tcPr marL="54605" marR="54605" marT="0" marB="0" anchor="ctr"/>
                </a:tc>
                <a:extLst>
                  <a:ext uri="{0D108BD9-81ED-4DB2-BD59-A6C34878D82A}">
                    <a16:rowId xmlns:a16="http://schemas.microsoft.com/office/drawing/2014/main" val="658196996"/>
                  </a:ext>
                </a:extLst>
              </a:tr>
              <a:tr h="646485">
                <a:tc>
                  <a:txBody>
                    <a:bodyPr/>
                    <a:lstStyle/>
                    <a:p>
                      <a:pPr>
                        <a:lnSpc>
                          <a:spcPct val="120000"/>
                        </a:lnSpc>
                        <a:spcBef>
                          <a:spcPts val="600"/>
                        </a:spcBef>
                        <a:spcAft>
                          <a:spcPts val="1200"/>
                        </a:spcAft>
                      </a:pPr>
                      <a:r>
                        <a:rPr lang="en-GB" sz="1300" dirty="0">
                          <a:solidFill>
                            <a:schemeClr val="bg1"/>
                          </a:solidFill>
                          <a:effectLst/>
                          <a:latin typeface="Poppins Light" panose="00000400000000000000" pitchFamily="2" charset="0"/>
                          <a:cs typeface="Poppins Light" panose="00000400000000000000" pitchFamily="2" charset="0"/>
                        </a:rPr>
                        <a:t>Some</a:t>
                      </a:r>
                      <a:endParaRPr lang="en-GB" sz="13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54605" marR="54605" marT="0" marB="0" anchor="ctr"/>
                </a:tc>
                <a:tc>
                  <a:txBody>
                    <a:bodyPr/>
                    <a:lstStyle/>
                    <a:p>
                      <a:pPr>
                        <a:lnSpc>
                          <a:spcPct val="120000"/>
                        </a:lnSpc>
                        <a:spcBef>
                          <a:spcPts val="600"/>
                        </a:spcBef>
                        <a:spcAft>
                          <a:spcPts val="1200"/>
                        </a:spcAft>
                      </a:pPr>
                      <a:r>
                        <a:rPr lang="en-GB" sz="1300">
                          <a:effectLst/>
                          <a:latin typeface="Poppins Light" panose="00000400000000000000" pitchFamily="2" charset="0"/>
                          <a:cs typeface="Poppins Light" panose="00000400000000000000" pitchFamily="2" charset="0"/>
                        </a:rPr>
                        <a:t>‘Some’ progress is when steps towards achieving the TOC outcome have been made, though the goal is not yet achieved or close to being achieved.</a:t>
                      </a:r>
                      <a:endParaRPr lang="en-GB" sz="1300">
                        <a:solidFill>
                          <a:srgbClr val="000000"/>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54605" marR="54605" marT="0" marB="0" anchor="ctr"/>
                </a:tc>
                <a:extLst>
                  <a:ext uri="{0D108BD9-81ED-4DB2-BD59-A6C34878D82A}">
                    <a16:rowId xmlns:a16="http://schemas.microsoft.com/office/drawing/2014/main" val="639061965"/>
                  </a:ext>
                </a:extLst>
              </a:tr>
              <a:tr h="1006656">
                <a:tc>
                  <a:txBody>
                    <a:bodyPr/>
                    <a:lstStyle/>
                    <a:p>
                      <a:pPr>
                        <a:lnSpc>
                          <a:spcPct val="120000"/>
                        </a:lnSpc>
                        <a:spcBef>
                          <a:spcPts val="600"/>
                        </a:spcBef>
                        <a:spcAft>
                          <a:spcPts val="1200"/>
                        </a:spcAft>
                      </a:pPr>
                      <a:r>
                        <a:rPr lang="en-GB" sz="1300" dirty="0">
                          <a:solidFill>
                            <a:schemeClr val="bg1"/>
                          </a:solidFill>
                          <a:effectLst/>
                          <a:latin typeface="Poppins Light" panose="00000400000000000000" pitchFamily="2" charset="0"/>
                          <a:cs typeface="Poppins Light" panose="00000400000000000000" pitchFamily="2" charset="0"/>
                        </a:rPr>
                        <a:t>Limited</a:t>
                      </a:r>
                      <a:endParaRPr lang="en-GB" sz="13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54605" marR="54605" marT="0" marB="0" anchor="ctr"/>
                </a:tc>
                <a:tc>
                  <a:txBody>
                    <a:bodyPr/>
                    <a:lstStyle/>
                    <a:p>
                      <a:r>
                        <a:rPr lang="en-GB" sz="1300">
                          <a:effectLst/>
                          <a:latin typeface="Poppins Light" panose="00000400000000000000" pitchFamily="2" charset="0"/>
                          <a:cs typeface="Poppins Light" panose="00000400000000000000" pitchFamily="2" charset="0"/>
                        </a:rPr>
                        <a:t>‘Limited’ progress is when there has been no, or little, progress made towards the </a:t>
                      </a:r>
                      <a:r>
                        <a:rPr lang="en-GB" sz="1300" err="1">
                          <a:effectLst/>
                          <a:latin typeface="Poppins Light" panose="00000400000000000000" pitchFamily="2" charset="0"/>
                          <a:cs typeface="Poppins Light" panose="00000400000000000000" pitchFamily="2" charset="0"/>
                        </a:rPr>
                        <a:t>the</a:t>
                      </a:r>
                      <a:r>
                        <a:rPr lang="en-GB" sz="1300">
                          <a:effectLst/>
                          <a:latin typeface="Poppins Light" panose="00000400000000000000" pitchFamily="2" charset="0"/>
                          <a:cs typeface="Poppins Light" panose="00000400000000000000" pitchFamily="2" charset="0"/>
                        </a:rPr>
                        <a:t> TOC outcome. This may relate to challenges such as capacity issues, or a need to prioritise alternative goals. </a:t>
                      </a:r>
                      <a:endParaRPr lang="en-GB" sz="1300">
                        <a:effectLst/>
                        <a:latin typeface="Poppins Light" panose="00000400000000000000" pitchFamily="2" charset="0"/>
                        <a:ea typeface="Arial" panose="020B0604020202020204" pitchFamily="34" charset="0"/>
                        <a:cs typeface="Poppins Light" panose="00000400000000000000" pitchFamily="2" charset="0"/>
                      </a:endParaRPr>
                    </a:p>
                  </a:txBody>
                  <a:tcPr marL="54605" marR="54605" marT="0" marB="0" anchor="ctr"/>
                </a:tc>
                <a:extLst>
                  <a:ext uri="{0D108BD9-81ED-4DB2-BD59-A6C34878D82A}">
                    <a16:rowId xmlns:a16="http://schemas.microsoft.com/office/drawing/2014/main" val="3195557861"/>
                  </a:ext>
                </a:extLst>
              </a:tr>
              <a:tr h="280263">
                <a:tc>
                  <a:txBody>
                    <a:bodyPr/>
                    <a:lstStyle/>
                    <a:p>
                      <a:pPr>
                        <a:lnSpc>
                          <a:spcPct val="120000"/>
                        </a:lnSpc>
                        <a:spcBef>
                          <a:spcPts val="600"/>
                        </a:spcBef>
                        <a:spcAft>
                          <a:spcPts val="1200"/>
                        </a:spcAft>
                      </a:pPr>
                      <a:r>
                        <a:rPr lang="en-GB" sz="1300" dirty="0">
                          <a:solidFill>
                            <a:schemeClr val="bg1"/>
                          </a:solidFill>
                          <a:effectLst/>
                          <a:latin typeface="Poppins Light" panose="00000400000000000000" pitchFamily="2" charset="0"/>
                          <a:cs typeface="Poppins Light" panose="00000400000000000000" pitchFamily="2" charset="0"/>
                        </a:rPr>
                        <a:t>None/ N/A</a:t>
                      </a:r>
                      <a:endParaRPr lang="en-GB" sz="13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54605" marR="54605" marT="0" marB="0" anchor="ctr"/>
                </a:tc>
                <a:tc>
                  <a:txBody>
                    <a:bodyPr/>
                    <a:lstStyle/>
                    <a:p>
                      <a:pPr>
                        <a:lnSpc>
                          <a:spcPct val="120000"/>
                        </a:lnSpc>
                        <a:spcBef>
                          <a:spcPts val="600"/>
                        </a:spcBef>
                        <a:spcAft>
                          <a:spcPts val="1200"/>
                        </a:spcAft>
                      </a:pPr>
                      <a:r>
                        <a:rPr lang="en-GB" sz="1300" dirty="0">
                          <a:effectLst/>
                          <a:latin typeface="Poppins Light" panose="00000400000000000000" pitchFamily="2" charset="0"/>
                          <a:cs typeface="Poppins Light" panose="00000400000000000000" pitchFamily="2" charset="0"/>
                        </a:rPr>
                        <a:t>This cell is left blank.</a:t>
                      </a:r>
                      <a:endParaRPr lang="en-GB" sz="1300" dirty="0">
                        <a:solidFill>
                          <a:srgbClr val="000000"/>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54605" marR="54605" marT="0" marB="0" anchor="ctr"/>
                </a:tc>
                <a:extLst>
                  <a:ext uri="{0D108BD9-81ED-4DB2-BD59-A6C34878D82A}">
                    <a16:rowId xmlns:a16="http://schemas.microsoft.com/office/drawing/2014/main" val="2686655086"/>
                  </a:ext>
                </a:extLst>
              </a:tr>
            </a:tbl>
          </a:graphicData>
        </a:graphic>
      </p:graphicFrame>
      <p:sp>
        <p:nvSpPr>
          <p:cNvPr id="3" name="Rectangle 2">
            <a:extLst>
              <a:ext uri="{FF2B5EF4-FFF2-40B4-BE49-F238E27FC236}">
                <a16:creationId xmlns:a16="http://schemas.microsoft.com/office/drawing/2014/main" id="{9C405CE0-34A8-5D79-D3E5-C920137D867D}"/>
              </a:ext>
            </a:extLst>
          </p:cNvPr>
          <p:cNvSpPr/>
          <p:nvPr/>
        </p:nvSpPr>
        <p:spPr>
          <a:xfrm>
            <a:off x="755274" y="4284855"/>
            <a:ext cx="10681453" cy="224681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333" b="1" dirty="0">
              <a:latin typeface="Poppins Light" panose="00000400000000000000" pitchFamily="2" charset="0"/>
              <a:cs typeface="Poppins Light" panose="00000400000000000000" pitchFamily="2" charset="0"/>
            </a:endParaRPr>
          </a:p>
          <a:p>
            <a:r>
              <a:rPr lang="en-GB" sz="1333" b="1" dirty="0">
                <a:solidFill>
                  <a:schemeClr val="bg1"/>
                </a:solidFill>
                <a:latin typeface="Poppins Light" panose="00000400000000000000" pitchFamily="2" charset="0"/>
                <a:cs typeface="Poppins Light" panose="00000400000000000000" pitchFamily="2" charset="0"/>
              </a:rPr>
              <a:t>Prompts provided to AI to calculate Progress ratings: </a:t>
            </a:r>
          </a:p>
          <a:p>
            <a:r>
              <a:rPr lang="en-GB" sz="1333" dirty="0">
                <a:solidFill>
                  <a:schemeClr val="bg1"/>
                </a:solidFill>
                <a:latin typeface="Poppins Light" panose="00000400000000000000" pitchFamily="2" charset="0"/>
                <a:cs typeface="Poppins Light" panose="00000400000000000000" pitchFamily="2" charset="0"/>
              </a:rPr>
              <a:t>Evidence and/or explanations about progress towards the outcome, with a score ranging from 100 when significant, to 1 when limited. The score depends on the steps and how they contributed to the progress towards the outcome. It could be multiple meaningful steps with good evidence and/or explanations, one or a few significant steps with extensive evidence and/or explanations, or a combination of both. </a:t>
            </a:r>
          </a:p>
          <a:p>
            <a:endParaRPr lang="en-GB" sz="1333" dirty="0">
              <a:solidFill>
                <a:schemeClr val="bg1"/>
              </a:solidFill>
              <a:latin typeface="Poppins Light" panose="00000400000000000000" pitchFamily="2" charset="0"/>
              <a:cs typeface="Poppins Light" panose="00000400000000000000" pitchFamily="2" charset="0"/>
            </a:endParaRPr>
          </a:p>
          <a:p>
            <a:r>
              <a:rPr lang="en-GB" sz="1333" dirty="0">
                <a:solidFill>
                  <a:schemeClr val="bg1"/>
                </a:solidFill>
                <a:latin typeface="Poppins Light" panose="00000400000000000000" pitchFamily="2" charset="0"/>
                <a:cs typeface="Poppins Light" panose="00000400000000000000" pitchFamily="2" charset="0"/>
              </a:rPr>
              <a:t>Progress should be described in context and be relevant to the outcome. It should be clear where the progress is in a journey towards this specific outcome, for example what activities linked to it have been undertaken or are planned to be undertaken. Evidence of impact of this progress also indicates good quality. </a:t>
            </a:r>
          </a:p>
          <a:p>
            <a:endParaRPr lang="en-GB" sz="1333" dirty="0">
              <a:solidFill>
                <a:schemeClr val="bg1"/>
              </a:solidFill>
              <a:latin typeface="Poppins Light" panose="00000400000000000000" pitchFamily="2" charset="0"/>
              <a:cs typeface="Poppins Light" panose="00000400000000000000" pitchFamily="2" charset="0"/>
            </a:endParaRPr>
          </a:p>
          <a:p>
            <a:pPr algn="ctr"/>
            <a:endParaRPr lang="en-GB" sz="1333"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402311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5276-38C4-D582-8BB5-73E40E99D191}"/>
              </a:ext>
            </a:extLst>
          </p:cNvPr>
          <p:cNvSpPr>
            <a:spLocks noGrp="1"/>
          </p:cNvSpPr>
          <p:nvPr>
            <p:ph type="title"/>
          </p:nvPr>
        </p:nvSpPr>
        <p:spPr/>
        <p:txBody>
          <a:bodyPr>
            <a:normAutofit/>
          </a:bodyPr>
          <a:lstStyle/>
          <a:p>
            <a:r>
              <a:rPr lang="en-GB"/>
              <a:t>The review frameworks - Learning</a:t>
            </a:r>
          </a:p>
        </p:txBody>
      </p:sp>
      <p:graphicFrame>
        <p:nvGraphicFramePr>
          <p:cNvPr id="5" name="Table 4">
            <a:extLst>
              <a:ext uri="{FF2B5EF4-FFF2-40B4-BE49-F238E27FC236}">
                <a16:creationId xmlns:a16="http://schemas.microsoft.com/office/drawing/2014/main" id="{B7CA2C07-C0F9-1584-11A6-971B1E8DDB0A}"/>
              </a:ext>
            </a:extLst>
          </p:cNvPr>
          <p:cNvGraphicFramePr>
            <a:graphicFrameLocks noGrp="1"/>
          </p:cNvGraphicFramePr>
          <p:nvPr>
            <p:extLst>
              <p:ext uri="{D42A27DB-BD31-4B8C-83A1-F6EECF244321}">
                <p14:modId xmlns:p14="http://schemas.microsoft.com/office/powerpoint/2010/main" val="1060469493"/>
              </p:ext>
            </p:extLst>
          </p:nvPr>
        </p:nvGraphicFramePr>
        <p:xfrm>
          <a:off x="604763" y="939732"/>
          <a:ext cx="10681453" cy="3410977"/>
        </p:xfrm>
        <a:graphic>
          <a:graphicData uri="http://schemas.openxmlformats.org/drawingml/2006/table">
            <a:tbl>
              <a:tblPr firstRow="1" firstCol="1" bandRow="1">
                <a:tableStyleId>{7DF18680-E054-41AD-8BC1-D1AEF772440D}</a:tableStyleId>
              </a:tblPr>
              <a:tblGrid>
                <a:gridCol w="1925133">
                  <a:extLst>
                    <a:ext uri="{9D8B030D-6E8A-4147-A177-3AD203B41FA5}">
                      <a16:colId xmlns:a16="http://schemas.microsoft.com/office/drawing/2014/main" val="4197698800"/>
                    </a:ext>
                  </a:extLst>
                </a:gridCol>
                <a:gridCol w="8756320">
                  <a:extLst>
                    <a:ext uri="{9D8B030D-6E8A-4147-A177-3AD203B41FA5}">
                      <a16:colId xmlns:a16="http://schemas.microsoft.com/office/drawing/2014/main" val="2784097512"/>
                    </a:ext>
                  </a:extLst>
                </a:gridCol>
              </a:tblGrid>
              <a:tr h="308044">
                <a:tc>
                  <a:txBody>
                    <a:bodyPr/>
                    <a:lstStyle/>
                    <a:p>
                      <a:pPr>
                        <a:lnSpc>
                          <a:spcPct val="120000"/>
                        </a:lnSpc>
                        <a:spcBef>
                          <a:spcPts val="600"/>
                        </a:spcBef>
                        <a:spcAft>
                          <a:spcPts val="1200"/>
                        </a:spcAft>
                      </a:pPr>
                      <a:r>
                        <a:rPr lang="en-GB" sz="1300" dirty="0">
                          <a:solidFill>
                            <a:schemeClr val="tx1"/>
                          </a:solidFill>
                          <a:effectLst/>
                          <a:latin typeface="Poppins Light" panose="00000400000000000000" pitchFamily="2" charset="0"/>
                          <a:ea typeface="Times New Roman" panose="02020603050405020304" pitchFamily="18" charset="0"/>
                          <a:cs typeface="Poppins Light" panose="00000400000000000000" pitchFamily="2" charset="0"/>
                        </a:rPr>
                        <a:t>Rating level</a:t>
                      </a:r>
                    </a:p>
                  </a:txBody>
                  <a:tcPr marL="54605" marR="54605" marT="0" marB="0" anchor="ctr"/>
                </a:tc>
                <a:tc>
                  <a:txBody>
                    <a:bodyPr/>
                    <a:lstStyle/>
                    <a:p>
                      <a:r>
                        <a:rPr lang="en-GB" sz="1300" dirty="0">
                          <a:solidFill>
                            <a:schemeClr val="tx1"/>
                          </a:solidFill>
                          <a:effectLst/>
                          <a:latin typeface="Poppins Light" panose="00000400000000000000" pitchFamily="2" charset="0"/>
                          <a:ea typeface="Arial" panose="020B0604020202020204" pitchFamily="34" charset="0"/>
                          <a:cs typeface="Poppins Light" panose="00000400000000000000" pitchFamily="2" charset="0"/>
                        </a:rPr>
                        <a:t>Description of rating</a:t>
                      </a:r>
                    </a:p>
                  </a:txBody>
                  <a:tcPr marL="54605" marR="54605" marT="0" marB="0" anchor="ctr"/>
                </a:tc>
                <a:extLst>
                  <a:ext uri="{0D108BD9-81ED-4DB2-BD59-A6C34878D82A}">
                    <a16:rowId xmlns:a16="http://schemas.microsoft.com/office/drawing/2014/main" val="3054200057"/>
                  </a:ext>
                </a:extLst>
              </a:tr>
              <a:tr h="739446">
                <a:tc>
                  <a:txBody>
                    <a:bodyPr/>
                    <a:lstStyle/>
                    <a:p>
                      <a:pPr>
                        <a:lnSpc>
                          <a:spcPct val="120000"/>
                        </a:lnSpc>
                        <a:spcBef>
                          <a:spcPts val="600"/>
                        </a:spcBef>
                        <a:spcAft>
                          <a:spcPts val="1200"/>
                        </a:spcAft>
                      </a:pPr>
                      <a:r>
                        <a:rPr lang="en-GB" sz="1300" b="1" kern="1200" dirty="0">
                          <a:solidFill>
                            <a:schemeClr val="bg2">
                              <a:lumMod val="10000"/>
                            </a:schemeClr>
                          </a:solidFill>
                          <a:effectLst/>
                          <a:latin typeface="Poppins Light" panose="00000400000000000000" pitchFamily="2" charset="0"/>
                          <a:ea typeface="+mn-ea"/>
                          <a:cs typeface="Poppins Light" panose="00000400000000000000" pitchFamily="2" charset="0"/>
                        </a:rPr>
                        <a:t>Significant</a:t>
                      </a:r>
                    </a:p>
                  </a:txBody>
                  <a:tcPr marT="0" marB="0" anchor="ctr"/>
                </a:tc>
                <a:tc>
                  <a:txBody>
                    <a:bodyPr/>
                    <a:lstStyle/>
                    <a:p>
                      <a:r>
                        <a:rPr lang="en-GB" sz="1300">
                          <a:effectLst/>
                          <a:latin typeface="Poppins Light" panose="00000400000000000000" pitchFamily="2" charset="0"/>
                          <a:cs typeface="Poppins Light" panose="00000400000000000000" pitchFamily="2" charset="0"/>
                        </a:rPr>
                        <a:t>The SP has displayed significant learning in relation to the TOC outcomes. They have considered what they’ve learnt in the process and have explained how their insight has shaped their activities or thinking where applicable.</a:t>
                      </a:r>
                      <a:endParaRPr lang="en-GB" sz="1300">
                        <a:effectLst/>
                        <a:latin typeface="Poppins Light" panose="00000400000000000000" pitchFamily="2" charset="0"/>
                        <a:ea typeface="Arial" panose="020B0604020202020204" pitchFamily="34" charset="0"/>
                        <a:cs typeface="Poppins Light" panose="00000400000000000000" pitchFamily="2" charset="0"/>
                      </a:endParaRPr>
                    </a:p>
                  </a:txBody>
                  <a:tcPr marT="0" marB="0" anchor="ctr"/>
                </a:tc>
                <a:extLst>
                  <a:ext uri="{0D108BD9-81ED-4DB2-BD59-A6C34878D82A}">
                    <a16:rowId xmlns:a16="http://schemas.microsoft.com/office/drawing/2014/main" val="996332249"/>
                  </a:ext>
                </a:extLst>
              </a:tr>
              <a:tr h="1166681">
                <a:tc>
                  <a:txBody>
                    <a:bodyPr/>
                    <a:lstStyle/>
                    <a:p>
                      <a:pPr>
                        <a:lnSpc>
                          <a:spcPct val="120000"/>
                        </a:lnSpc>
                        <a:spcBef>
                          <a:spcPts val="600"/>
                        </a:spcBef>
                        <a:spcAft>
                          <a:spcPts val="1200"/>
                        </a:spcAft>
                      </a:pPr>
                      <a:r>
                        <a:rPr lang="en-GB" sz="1300" dirty="0">
                          <a:solidFill>
                            <a:schemeClr val="bg2">
                              <a:lumMod val="10000"/>
                            </a:schemeClr>
                          </a:solidFill>
                          <a:effectLst/>
                          <a:latin typeface="Poppins Light" panose="00000400000000000000" pitchFamily="2" charset="0"/>
                          <a:cs typeface="Poppins Light" panose="00000400000000000000" pitchFamily="2" charset="0"/>
                        </a:rPr>
                        <a:t>Some</a:t>
                      </a:r>
                      <a:endParaRPr lang="en-GB" sz="1300" dirty="0">
                        <a:solidFill>
                          <a:schemeClr val="bg2">
                            <a:lumMod val="10000"/>
                          </a:schemeClr>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tc>
                  <a:txBody>
                    <a:bodyPr/>
                    <a:lstStyle/>
                    <a:p>
                      <a:pPr>
                        <a:lnSpc>
                          <a:spcPct val="120000"/>
                        </a:lnSpc>
                        <a:spcBef>
                          <a:spcPts val="600"/>
                        </a:spcBef>
                        <a:spcAft>
                          <a:spcPts val="1200"/>
                        </a:spcAft>
                      </a:pPr>
                      <a:r>
                        <a:rPr lang="en-GB" sz="1300">
                          <a:effectLst/>
                          <a:latin typeface="Poppins Light" panose="00000400000000000000" pitchFamily="2" charset="0"/>
                          <a:cs typeface="Poppins Light" panose="00000400000000000000" pitchFamily="2" charset="0"/>
                        </a:rPr>
                        <a:t>The SP has displayed some learning in relation to the TOC outcomes. They may have considered what they’ve learnt in the process for some, but not all, of the TOC outcomes. Alternatively, the SP has provided learning updates for all of the TOC outcomes but with little explanation of how this insight has shaped their activities or thinking.</a:t>
                      </a:r>
                      <a:endParaRPr lang="en-GB" sz="1300">
                        <a:solidFill>
                          <a:srgbClr val="000000"/>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extLst>
                  <a:ext uri="{0D108BD9-81ED-4DB2-BD59-A6C34878D82A}">
                    <a16:rowId xmlns:a16="http://schemas.microsoft.com/office/drawing/2014/main" val="3991041351"/>
                  </a:ext>
                </a:extLst>
              </a:tr>
              <a:tr h="870903">
                <a:tc>
                  <a:txBody>
                    <a:bodyPr/>
                    <a:lstStyle/>
                    <a:p>
                      <a:pPr>
                        <a:lnSpc>
                          <a:spcPct val="120000"/>
                        </a:lnSpc>
                        <a:spcBef>
                          <a:spcPts val="600"/>
                        </a:spcBef>
                        <a:spcAft>
                          <a:spcPts val="1200"/>
                        </a:spcAft>
                      </a:pPr>
                      <a:r>
                        <a:rPr lang="en-GB" sz="1300" dirty="0">
                          <a:solidFill>
                            <a:schemeClr val="bg2">
                              <a:lumMod val="10000"/>
                            </a:schemeClr>
                          </a:solidFill>
                          <a:effectLst/>
                          <a:latin typeface="Poppins Light" panose="00000400000000000000" pitchFamily="2" charset="0"/>
                          <a:cs typeface="Poppins Light" panose="00000400000000000000" pitchFamily="2" charset="0"/>
                        </a:rPr>
                        <a:t>Limited</a:t>
                      </a:r>
                      <a:endParaRPr lang="en-GB" sz="1300" dirty="0">
                        <a:solidFill>
                          <a:schemeClr val="bg2">
                            <a:lumMod val="10000"/>
                          </a:schemeClr>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tc>
                  <a:txBody>
                    <a:bodyPr/>
                    <a:lstStyle/>
                    <a:p>
                      <a:pPr>
                        <a:lnSpc>
                          <a:spcPct val="120000"/>
                        </a:lnSpc>
                        <a:spcBef>
                          <a:spcPts val="600"/>
                        </a:spcBef>
                        <a:spcAft>
                          <a:spcPts val="1200"/>
                        </a:spcAft>
                      </a:pPr>
                      <a:r>
                        <a:rPr lang="en-GB" sz="1300" dirty="0">
                          <a:effectLst/>
                          <a:latin typeface="Poppins Light" panose="00000400000000000000" pitchFamily="2" charset="0"/>
                          <a:cs typeface="Poppins Light" panose="00000400000000000000" pitchFamily="2" charset="0"/>
                        </a:rPr>
                        <a:t>The SP has displayed limited learning in relation to the TOC outcomes. They have not considered what they’ve learnt in the process and have not explained how their insight has shaped their activities or thinking.</a:t>
                      </a:r>
                      <a:endParaRPr lang="en-GB" sz="1300" dirty="0">
                        <a:solidFill>
                          <a:srgbClr val="000000"/>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extLst>
                  <a:ext uri="{0D108BD9-81ED-4DB2-BD59-A6C34878D82A}">
                    <a16:rowId xmlns:a16="http://schemas.microsoft.com/office/drawing/2014/main" val="3522546622"/>
                  </a:ext>
                </a:extLst>
              </a:tr>
              <a:tr h="325903">
                <a:tc>
                  <a:txBody>
                    <a:bodyPr/>
                    <a:lstStyle/>
                    <a:p>
                      <a:pPr>
                        <a:lnSpc>
                          <a:spcPct val="120000"/>
                        </a:lnSpc>
                        <a:spcBef>
                          <a:spcPts val="600"/>
                        </a:spcBef>
                        <a:spcAft>
                          <a:spcPts val="1200"/>
                        </a:spcAft>
                      </a:pPr>
                      <a:r>
                        <a:rPr lang="en-GB" sz="1300" dirty="0">
                          <a:solidFill>
                            <a:schemeClr val="bg2">
                              <a:lumMod val="10000"/>
                            </a:schemeClr>
                          </a:solidFill>
                          <a:effectLst/>
                          <a:latin typeface="Poppins Light" panose="00000400000000000000" pitchFamily="2" charset="0"/>
                          <a:cs typeface="Poppins Light" panose="00000400000000000000" pitchFamily="2" charset="0"/>
                        </a:rPr>
                        <a:t>None / N/A</a:t>
                      </a:r>
                      <a:endParaRPr lang="en-GB" sz="1300" dirty="0">
                        <a:solidFill>
                          <a:schemeClr val="bg2">
                            <a:lumMod val="10000"/>
                          </a:schemeClr>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tc>
                  <a:txBody>
                    <a:bodyPr/>
                    <a:lstStyle/>
                    <a:p>
                      <a:pPr>
                        <a:lnSpc>
                          <a:spcPct val="120000"/>
                        </a:lnSpc>
                        <a:spcBef>
                          <a:spcPts val="600"/>
                        </a:spcBef>
                        <a:spcAft>
                          <a:spcPts val="1200"/>
                        </a:spcAft>
                      </a:pPr>
                      <a:r>
                        <a:rPr lang="en-GB" sz="1300" dirty="0">
                          <a:effectLst/>
                          <a:latin typeface="Poppins Light" panose="00000400000000000000" pitchFamily="2" charset="0"/>
                          <a:cs typeface="Poppins Light" panose="00000400000000000000" pitchFamily="2" charset="0"/>
                        </a:rPr>
                        <a:t>The cell is left blank.</a:t>
                      </a:r>
                      <a:endParaRPr lang="en-GB" sz="1300" dirty="0">
                        <a:solidFill>
                          <a:srgbClr val="000000"/>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extLst>
                  <a:ext uri="{0D108BD9-81ED-4DB2-BD59-A6C34878D82A}">
                    <a16:rowId xmlns:a16="http://schemas.microsoft.com/office/drawing/2014/main" val="2220891681"/>
                  </a:ext>
                </a:extLst>
              </a:tr>
            </a:tbl>
          </a:graphicData>
        </a:graphic>
      </p:graphicFrame>
      <p:sp>
        <p:nvSpPr>
          <p:cNvPr id="3" name="Rectangle 2">
            <a:extLst>
              <a:ext uri="{FF2B5EF4-FFF2-40B4-BE49-F238E27FC236}">
                <a16:creationId xmlns:a16="http://schemas.microsoft.com/office/drawing/2014/main" id="{BAE8F619-E90A-D373-6EAE-4DFDB0810B1C}"/>
              </a:ext>
            </a:extLst>
          </p:cNvPr>
          <p:cNvSpPr/>
          <p:nvPr/>
        </p:nvSpPr>
        <p:spPr>
          <a:xfrm>
            <a:off x="604763" y="4424192"/>
            <a:ext cx="10681453" cy="187210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333" b="1" dirty="0">
              <a:solidFill>
                <a:schemeClr val="tx1"/>
              </a:solidFill>
              <a:latin typeface="Poppins Light" panose="00000400000000000000" pitchFamily="2" charset="0"/>
              <a:cs typeface="Poppins Light" panose="00000400000000000000" pitchFamily="2" charset="0"/>
            </a:endParaRPr>
          </a:p>
          <a:p>
            <a:r>
              <a:rPr lang="en-GB" sz="1333" b="1" dirty="0">
                <a:solidFill>
                  <a:schemeClr val="tx1"/>
                </a:solidFill>
                <a:latin typeface="Poppins Light" panose="00000400000000000000" pitchFamily="2" charset="0"/>
                <a:cs typeface="Poppins Light" panose="00000400000000000000" pitchFamily="2" charset="0"/>
              </a:rPr>
              <a:t>Prompts provided to AI to calculate Progress ratings: </a:t>
            </a:r>
          </a:p>
          <a:p>
            <a:r>
              <a:rPr lang="en-GB" sz="1333" dirty="0">
                <a:solidFill>
                  <a:schemeClr val="tx1"/>
                </a:solidFill>
                <a:latin typeface="Poppins Light" panose="00000400000000000000" pitchFamily="2" charset="0"/>
                <a:cs typeface="Poppins Light" panose="00000400000000000000" pitchFamily="2" charset="0"/>
              </a:rPr>
              <a:t>Evidence and/or explanations about learning, with a score ranging from 100 when significant, to 1 when limited. The score also depends on the extensiveness of considerations about what has been learnt in the process and about how insights have shaped activities or thinking. </a:t>
            </a:r>
          </a:p>
          <a:p>
            <a:endParaRPr lang="en-GB" sz="1333" dirty="0">
              <a:solidFill>
                <a:schemeClr val="tx1"/>
              </a:solidFill>
              <a:latin typeface="Poppins Light" panose="00000400000000000000" pitchFamily="2" charset="0"/>
              <a:cs typeface="Poppins Light" panose="00000400000000000000" pitchFamily="2" charset="0"/>
            </a:endParaRPr>
          </a:p>
          <a:p>
            <a:r>
              <a:rPr lang="en-GB" sz="1333" dirty="0">
                <a:solidFill>
                  <a:schemeClr val="tx1"/>
                </a:solidFill>
                <a:latin typeface="Poppins Light" panose="00000400000000000000" pitchFamily="2" charset="0"/>
                <a:cs typeface="Poppins Light" panose="00000400000000000000" pitchFamily="2" charset="0"/>
              </a:rPr>
              <a:t>Learning updates should be reflective and relate to the progress update for the outcome. Any evidence of impact of the learning gathered and reflected upon is good. Learning updates are particularly strong if they illustrate a new understanding and action as a result of that. </a:t>
            </a:r>
          </a:p>
          <a:p>
            <a:pPr algn="ctr"/>
            <a:endParaRPr lang="en-GB" sz="1333"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949739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5276-38C4-D582-8BB5-73E40E99D191}"/>
              </a:ext>
            </a:extLst>
          </p:cNvPr>
          <p:cNvSpPr>
            <a:spLocks noGrp="1"/>
          </p:cNvSpPr>
          <p:nvPr>
            <p:ph type="title"/>
          </p:nvPr>
        </p:nvSpPr>
        <p:spPr/>
        <p:txBody>
          <a:bodyPr>
            <a:normAutofit fontScale="90000"/>
          </a:bodyPr>
          <a:lstStyle/>
          <a:p>
            <a:r>
              <a:rPr lang="en-GB"/>
              <a:t>The review frameworks – quality of information on goal progress</a:t>
            </a:r>
          </a:p>
        </p:txBody>
      </p:sp>
      <p:graphicFrame>
        <p:nvGraphicFramePr>
          <p:cNvPr id="9" name="Table 8">
            <a:extLst>
              <a:ext uri="{FF2B5EF4-FFF2-40B4-BE49-F238E27FC236}">
                <a16:creationId xmlns:a16="http://schemas.microsoft.com/office/drawing/2014/main" id="{7BFA7458-8484-649E-8C11-57D2B825E155}"/>
              </a:ext>
            </a:extLst>
          </p:cNvPr>
          <p:cNvGraphicFramePr>
            <a:graphicFrameLocks noGrp="1"/>
          </p:cNvGraphicFramePr>
          <p:nvPr>
            <p:extLst>
              <p:ext uri="{D42A27DB-BD31-4B8C-83A1-F6EECF244321}">
                <p14:modId xmlns:p14="http://schemas.microsoft.com/office/powerpoint/2010/main" val="1420306680"/>
              </p:ext>
            </p:extLst>
          </p:nvPr>
        </p:nvGraphicFramePr>
        <p:xfrm>
          <a:off x="575905" y="1345827"/>
          <a:ext cx="10710311" cy="3292848"/>
        </p:xfrm>
        <a:graphic>
          <a:graphicData uri="http://schemas.openxmlformats.org/drawingml/2006/table">
            <a:tbl>
              <a:tblPr firstRow="1" firstCol="1" bandRow="1">
                <a:tableStyleId>{00A15C55-8517-42AA-B614-E9B94910E393}</a:tableStyleId>
              </a:tblPr>
              <a:tblGrid>
                <a:gridCol w="1930333">
                  <a:extLst>
                    <a:ext uri="{9D8B030D-6E8A-4147-A177-3AD203B41FA5}">
                      <a16:colId xmlns:a16="http://schemas.microsoft.com/office/drawing/2014/main" val="2868229701"/>
                    </a:ext>
                  </a:extLst>
                </a:gridCol>
                <a:gridCol w="8779978">
                  <a:extLst>
                    <a:ext uri="{9D8B030D-6E8A-4147-A177-3AD203B41FA5}">
                      <a16:colId xmlns:a16="http://schemas.microsoft.com/office/drawing/2014/main" val="1541729680"/>
                    </a:ext>
                  </a:extLst>
                </a:gridCol>
              </a:tblGrid>
              <a:tr h="260976">
                <a:tc>
                  <a:txBody>
                    <a:bodyPr/>
                    <a:lstStyle/>
                    <a:p>
                      <a:pPr>
                        <a:lnSpc>
                          <a:spcPct val="120000"/>
                        </a:lnSpc>
                        <a:spcBef>
                          <a:spcPts val="600"/>
                        </a:spcBef>
                        <a:spcAft>
                          <a:spcPts val="1200"/>
                        </a:spcAft>
                      </a:pPr>
                      <a:r>
                        <a:rPr lang="en-GB" sz="13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Rating level</a:t>
                      </a:r>
                    </a:p>
                  </a:txBody>
                  <a:tcPr marL="54605" marR="54605" marT="0" marB="0" anchor="ctr"/>
                </a:tc>
                <a:tc>
                  <a:txBody>
                    <a:bodyPr/>
                    <a:lstStyle/>
                    <a:p>
                      <a:r>
                        <a:rPr lang="en-GB" sz="1300" dirty="0">
                          <a:effectLst/>
                          <a:latin typeface="Poppins Light" panose="00000400000000000000" pitchFamily="2" charset="0"/>
                          <a:ea typeface="Arial" panose="020B0604020202020204" pitchFamily="34" charset="0"/>
                          <a:cs typeface="Poppins Light" panose="00000400000000000000" pitchFamily="2" charset="0"/>
                        </a:rPr>
                        <a:t>Description of rating</a:t>
                      </a:r>
                    </a:p>
                  </a:txBody>
                  <a:tcPr marL="54605" marR="54605" marT="0" marB="0" anchor="ctr"/>
                </a:tc>
                <a:extLst>
                  <a:ext uri="{0D108BD9-81ED-4DB2-BD59-A6C34878D82A}">
                    <a16:rowId xmlns:a16="http://schemas.microsoft.com/office/drawing/2014/main" val="3545648069"/>
                  </a:ext>
                </a:extLst>
              </a:tr>
              <a:tr h="1215020">
                <a:tc>
                  <a:txBody>
                    <a:bodyPr/>
                    <a:lstStyle/>
                    <a:p>
                      <a:pPr>
                        <a:lnSpc>
                          <a:spcPct val="120000"/>
                        </a:lnSpc>
                        <a:spcBef>
                          <a:spcPts val="600"/>
                        </a:spcBef>
                        <a:spcAft>
                          <a:spcPts val="1200"/>
                        </a:spcAft>
                      </a:pPr>
                      <a:r>
                        <a:rPr lang="en-GB" sz="1300" dirty="0">
                          <a:solidFill>
                            <a:schemeClr val="bg1"/>
                          </a:solidFill>
                          <a:effectLst/>
                          <a:latin typeface="Poppins Light" panose="00000400000000000000" pitchFamily="2" charset="0"/>
                          <a:cs typeface="Poppins Light" panose="00000400000000000000" pitchFamily="2" charset="0"/>
                        </a:rPr>
                        <a:t>Good</a:t>
                      </a:r>
                      <a:endParaRPr lang="en-GB" sz="13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tc>
                  <a:txBody>
                    <a:bodyPr/>
                    <a:lstStyle/>
                    <a:p>
                      <a:pPr>
                        <a:lnSpc>
                          <a:spcPct val="120000"/>
                        </a:lnSpc>
                        <a:spcBef>
                          <a:spcPts val="600"/>
                        </a:spcBef>
                        <a:spcAft>
                          <a:spcPts val="1200"/>
                        </a:spcAft>
                      </a:pPr>
                      <a:r>
                        <a:rPr lang="en-GB" sz="1300" dirty="0">
                          <a:effectLst/>
                          <a:latin typeface="Poppins Light" panose="00000400000000000000" pitchFamily="2" charset="0"/>
                          <a:cs typeface="Poppins Light" panose="00000400000000000000" pitchFamily="2" charset="0"/>
                        </a:rPr>
                        <a:t>Updates are considered ‘Good’ quality when they which provided thorough detail and evidence on the progress made towards the TOC outcomes. Updates should include explanations of how progress has been made. Evidence may include on how and why the TOC outcome has been achieved, providing evidence e.g. through use of factual information/ data/ research/ hyperlinks or other information sources.</a:t>
                      </a:r>
                    </a:p>
                  </a:txBody>
                  <a:tcPr marT="0" marB="0" anchor="ctr"/>
                </a:tc>
                <a:extLst>
                  <a:ext uri="{0D108BD9-81ED-4DB2-BD59-A6C34878D82A}">
                    <a16:rowId xmlns:a16="http://schemas.microsoft.com/office/drawing/2014/main" val="1853228291"/>
                  </a:ext>
                </a:extLst>
              </a:tr>
              <a:tr h="806228">
                <a:tc>
                  <a:txBody>
                    <a:bodyPr/>
                    <a:lstStyle/>
                    <a:p>
                      <a:pPr>
                        <a:lnSpc>
                          <a:spcPct val="120000"/>
                        </a:lnSpc>
                        <a:spcBef>
                          <a:spcPts val="600"/>
                        </a:spcBef>
                        <a:spcAft>
                          <a:spcPts val="1200"/>
                        </a:spcAft>
                      </a:pPr>
                      <a:r>
                        <a:rPr lang="en-GB" sz="1300" dirty="0">
                          <a:solidFill>
                            <a:schemeClr val="bg1"/>
                          </a:solidFill>
                          <a:effectLst/>
                          <a:latin typeface="Poppins Light" panose="00000400000000000000" pitchFamily="2" charset="0"/>
                          <a:cs typeface="Poppins Light" panose="00000400000000000000" pitchFamily="2" charset="0"/>
                        </a:rPr>
                        <a:t>Mixed</a:t>
                      </a:r>
                      <a:endParaRPr lang="en-GB" sz="13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tc>
                  <a:txBody>
                    <a:bodyPr/>
                    <a:lstStyle/>
                    <a:p>
                      <a:pPr>
                        <a:lnSpc>
                          <a:spcPct val="120000"/>
                        </a:lnSpc>
                        <a:spcBef>
                          <a:spcPts val="600"/>
                        </a:spcBef>
                        <a:spcAft>
                          <a:spcPts val="1200"/>
                        </a:spcAft>
                      </a:pPr>
                      <a:r>
                        <a:rPr lang="en-GB" sz="1300">
                          <a:effectLst/>
                          <a:latin typeface="Poppins Light" panose="00000400000000000000" pitchFamily="2" charset="0"/>
                          <a:cs typeface="Poppins Light" panose="00000400000000000000" pitchFamily="2" charset="0"/>
                        </a:rPr>
                        <a:t>Updates are considered ‘Mixed’ quality when the detail and evidence on progress made towards TOC outcome are inconsistent, with some higher quality and some lower quality updates across entries. See ‘Good’ and ‘Needs improvement’ for a definition of higher and lower quality updates.</a:t>
                      </a:r>
                      <a:endParaRPr lang="en-GB" sz="1300">
                        <a:solidFill>
                          <a:srgbClr val="000000"/>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extLst>
                  <a:ext uri="{0D108BD9-81ED-4DB2-BD59-A6C34878D82A}">
                    <a16:rowId xmlns:a16="http://schemas.microsoft.com/office/drawing/2014/main" val="3203528819"/>
                  </a:ext>
                </a:extLst>
              </a:tr>
              <a:tr h="1010624">
                <a:tc>
                  <a:txBody>
                    <a:bodyPr/>
                    <a:lstStyle/>
                    <a:p>
                      <a:pPr>
                        <a:lnSpc>
                          <a:spcPct val="120000"/>
                        </a:lnSpc>
                        <a:spcBef>
                          <a:spcPts val="600"/>
                        </a:spcBef>
                        <a:spcAft>
                          <a:spcPts val="1200"/>
                        </a:spcAft>
                      </a:pPr>
                      <a:r>
                        <a:rPr lang="en-GB" sz="1300" dirty="0">
                          <a:solidFill>
                            <a:schemeClr val="bg1"/>
                          </a:solidFill>
                          <a:effectLst/>
                          <a:latin typeface="Poppins Light" panose="00000400000000000000" pitchFamily="2" charset="0"/>
                          <a:cs typeface="Poppins Light" panose="00000400000000000000" pitchFamily="2" charset="0"/>
                        </a:rPr>
                        <a:t>Needs improvement</a:t>
                      </a:r>
                      <a:endParaRPr lang="en-GB" sz="13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T="0" marB="0" anchor="ctr"/>
                </a:tc>
                <a:tc>
                  <a:txBody>
                    <a:bodyPr/>
                    <a:lstStyle/>
                    <a:p>
                      <a:pPr>
                        <a:lnSpc>
                          <a:spcPct val="120000"/>
                        </a:lnSpc>
                        <a:spcBef>
                          <a:spcPts val="600"/>
                        </a:spcBef>
                        <a:spcAft>
                          <a:spcPts val="1200"/>
                        </a:spcAft>
                      </a:pPr>
                      <a:r>
                        <a:rPr lang="en-GB" sz="1300" dirty="0">
                          <a:solidFill>
                            <a:srgbClr val="000000"/>
                          </a:solidFill>
                          <a:effectLst/>
                          <a:latin typeface="Poppins Light" panose="00000400000000000000" pitchFamily="2" charset="0"/>
                          <a:ea typeface="Times New Roman" panose="02020603050405020304" pitchFamily="18" charset="0"/>
                          <a:cs typeface="Poppins Light" panose="00000400000000000000" pitchFamily="2" charset="0"/>
                        </a:rPr>
                        <a:t>‘Needs improvement’ updates are those with minimal detail and evidence on the progress made towards the TOC outcomes. Updates contain little detail on how progress has been made. Claims of progress are unsubstantiated and evidence (such as factual information/ data/ research/ hyperlinks/ other) is lacking.</a:t>
                      </a:r>
                    </a:p>
                  </a:txBody>
                  <a:tcPr marT="0" marB="0" anchor="ctr"/>
                </a:tc>
                <a:extLst>
                  <a:ext uri="{0D108BD9-81ED-4DB2-BD59-A6C34878D82A}">
                    <a16:rowId xmlns:a16="http://schemas.microsoft.com/office/drawing/2014/main" val="1679972552"/>
                  </a:ext>
                </a:extLst>
              </a:tr>
            </a:tbl>
          </a:graphicData>
        </a:graphic>
      </p:graphicFrame>
      <p:sp>
        <p:nvSpPr>
          <p:cNvPr id="3" name="Rectangle 2">
            <a:extLst>
              <a:ext uri="{FF2B5EF4-FFF2-40B4-BE49-F238E27FC236}">
                <a16:creationId xmlns:a16="http://schemas.microsoft.com/office/drawing/2014/main" id="{76B2BC09-7038-CE75-C2F1-569AB9B3239A}"/>
              </a:ext>
            </a:extLst>
          </p:cNvPr>
          <p:cNvSpPr/>
          <p:nvPr/>
        </p:nvSpPr>
        <p:spPr>
          <a:xfrm>
            <a:off x="604763" y="4763827"/>
            <a:ext cx="10681453" cy="1872107"/>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333" b="1" dirty="0">
              <a:solidFill>
                <a:schemeClr val="bg1"/>
              </a:solidFill>
              <a:latin typeface="Poppins Light" panose="00000400000000000000" pitchFamily="2" charset="0"/>
              <a:cs typeface="Poppins Light" panose="00000400000000000000" pitchFamily="2" charset="0"/>
            </a:endParaRPr>
          </a:p>
          <a:p>
            <a:r>
              <a:rPr lang="en-GB" sz="1333" b="1" dirty="0">
                <a:solidFill>
                  <a:schemeClr val="bg1"/>
                </a:solidFill>
                <a:latin typeface="Poppins Light" panose="00000400000000000000" pitchFamily="2" charset="0"/>
                <a:cs typeface="Poppins Light" panose="00000400000000000000" pitchFamily="2" charset="0"/>
              </a:rPr>
              <a:t>Prompts provided to AI to calculate Progress ratings: </a:t>
            </a:r>
          </a:p>
          <a:p>
            <a:r>
              <a:rPr lang="en-GB" sz="1333" dirty="0">
                <a:solidFill>
                  <a:schemeClr val="bg1"/>
                </a:solidFill>
                <a:latin typeface="Poppins Light" panose="00000400000000000000" pitchFamily="2" charset="0"/>
                <a:cs typeface="Poppins Light" panose="00000400000000000000" pitchFamily="2" charset="0"/>
              </a:rPr>
              <a:t>Evidence and/or explanations about progress towards the outcome, with a score ranging from 100 when significant, to 1 when limited. The score depends on the steps and how they contributed to the progress towards the outcome. It could be multiple meaningful steps with good evidence and/or explanations, one or a few significant steps with extensive evidence and/or explanations, or a combination of both. </a:t>
            </a:r>
          </a:p>
          <a:p>
            <a:endParaRPr lang="en-GB" sz="1333" dirty="0">
              <a:solidFill>
                <a:schemeClr val="bg1"/>
              </a:solidFill>
              <a:latin typeface="Poppins Light" panose="00000400000000000000" pitchFamily="2" charset="0"/>
              <a:cs typeface="Poppins Light" panose="00000400000000000000" pitchFamily="2" charset="0"/>
            </a:endParaRPr>
          </a:p>
          <a:p>
            <a:r>
              <a:rPr lang="en-GB" sz="1333" dirty="0">
                <a:solidFill>
                  <a:schemeClr val="bg1"/>
                </a:solidFill>
                <a:latin typeface="Poppins Light" panose="00000400000000000000" pitchFamily="2" charset="0"/>
                <a:cs typeface="Poppins Light" panose="00000400000000000000" pitchFamily="2" charset="0"/>
              </a:rPr>
              <a:t>Quality of details, evidence, and explanations, that span from 100 when extensive and thorough, to 1 when limited or none.</a:t>
            </a:r>
          </a:p>
          <a:p>
            <a:r>
              <a:rPr lang="en-GB" sz="1333" dirty="0">
                <a:solidFill>
                  <a:schemeClr val="bg1"/>
                </a:solidFill>
                <a:latin typeface="Poppins Light" panose="00000400000000000000" pitchFamily="2" charset="0"/>
                <a:cs typeface="Poppins Light" panose="00000400000000000000" pitchFamily="2" charset="0"/>
              </a:rPr>
              <a:t>The score also depends on how claims of progress are substantiated and on the details of how and why the outcome has been achieved.</a:t>
            </a:r>
          </a:p>
          <a:p>
            <a:pPr algn="ctr"/>
            <a:endParaRPr lang="en-GB" sz="1333"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83470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3FB25-2E5A-1F43-4C3A-96A280A521C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6B6C1B5-8B58-8AB3-5D78-ED11943DBEB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093" y="272316"/>
            <a:ext cx="4798041" cy="6136177"/>
          </a:xfrm>
          <a:prstGeom prst="rect">
            <a:avLst/>
          </a:prstGeom>
        </p:spPr>
      </p:pic>
      <p:grpSp>
        <p:nvGrpSpPr>
          <p:cNvPr id="2" name="Group 1">
            <a:extLst>
              <a:ext uri="{FF2B5EF4-FFF2-40B4-BE49-F238E27FC236}">
                <a16:creationId xmlns:a16="http://schemas.microsoft.com/office/drawing/2014/main" id="{262D8693-790E-F41B-B84D-96B0A7CBEE55}"/>
              </a:ext>
              <a:ext uri="{C183D7F6-B498-43B3-948B-1728B52AA6E4}">
                <adec:decorative xmlns:adec="http://schemas.microsoft.com/office/drawing/2017/decorative" val="1"/>
              </a:ext>
            </a:extLst>
          </p:cNvPr>
          <p:cNvGrpSpPr/>
          <p:nvPr/>
        </p:nvGrpSpPr>
        <p:grpSpPr>
          <a:xfrm>
            <a:off x="-1" y="0"/>
            <a:ext cx="12198709" cy="6858000"/>
            <a:chOff x="-1" y="0"/>
            <a:chExt cx="9149032" cy="5143500"/>
          </a:xfrm>
        </p:grpSpPr>
        <p:pic>
          <p:nvPicPr>
            <p:cNvPr id="13" name="Graphic 12">
              <a:extLst>
                <a:ext uri="{FF2B5EF4-FFF2-40B4-BE49-F238E27FC236}">
                  <a16:creationId xmlns:a16="http://schemas.microsoft.com/office/drawing/2014/main" id="{C254C83E-F2FF-D90F-0033-B21513393E4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8D26E071-DB23-0819-8F96-45A4AA7AFB7A}"/>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659FDF2B-989E-6B9C-3970-7606E81BB34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6C06B80-B60A-9266-2B2C-7AC095EACD6C}"/>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D40ADB1B-D1D6-38E1-2B25-12471EA5E02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9F1E3CA1-7A17-28F5-7010-58930F9DAA03}"/>
              </a:ext>
            </a:extLst>
          </p:cNvPr>
          <p:cNvSpPr>
            <a:spLocks noGrp="1"/>
          </p:cNvSpPr>
          <p:nvPr>
            <p:ph type="title" idx="4294967295"/>
          </p:nvPr>
        </p:nvSpPr>
        <p:spPr>
          <a:xfrm>
            <a:off x="4738349" y="2576409"/>
            <a:ext cx="5536431" cy="2920232"/>
          </a:xfrm>
          <a:prstGeom prst="round2DiagRect">
            <a:avLst>
              <a:gd name="adj1" fmla="val 0"/>
              <a:gd name="adj2" fmla="val 18395"/>
            </a:avLst>
          </a:prstGeom>
          <a:solidFill>
            <a:schemeClr val="bg1"/>
          </a:solidFill>
          <a:ln w="12700" cap="flat" cmpd="sng" algn="ctr">
            <a:noFill/>
            <a:prstDash val="solid"/>
            <a:miter lim="800000"/>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192000" rIns="91440" bIns="45720" numCol="1" spcCol="0" rtlCol="0" fromWordArt="0" anchor="t"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267" b="1" i="0" u="none" strike="noStrike" kern="1200" cap="none" spc="0" normalizeH="0" baseline="0" noProof="0" dirty="0">
                <a:ln>
                  <a:noFill/>
                </a:ln>
                <a:solidFill>
                  <a:srgbClr val="E31B49"/>
                </a:solidFill>
                <a:effectLst/>
                <a:uLnTx/>
                <a:uFillTx/>
                <a:latin typeface="Poppins SemiBold" panose="02000000000000000000" pitchFamily="2" charset="77"/>
                <a:ea typeface="+mn-ea"/>
                <a:cs typeface="Poppins SemiBold" panose="02000000000000000000" pitchFamily="2" charset="77"/>
              </a:rPr>
              <a:t>System Partner Theory of Change</a:t>
            </a:r>
          </a:p>
          <a:p>
            <a:pPr marL="0" marR="0" lvl="0" indent="0" algn="l" defTabSz="609585" rtl="0" eaLnBrk="1" fontAlgn="auto" latinLnBrk="0" hangingPunct="1">
              <a:lnSpc>
                <a:spcPts val="2667"/>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endParaRPr>
          </a:p>
        </p:txBody>
      </p:sp>
    </p:spTree>
    <p:extLst>
      <p:ext uri="{BB962C8B-B14F-4D97-AF65-F5344CB8AC3E}">
        <p14:creationId xmlns:p14="http://schemas.microsoft.com/office/powerpoint/2010/main" val="174520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E623-8834-0A75-960D-95AB9D217DD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C4F0B63-9EAF-C10A-A1FB-9DCDC19001F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GB" sz="2400" dirty="0">
              <a:solidFill>
                <a:srgbClr val="FFFFFF"/>
              </a:solidFill>
              <a:latin typeface="Calibri" panose="020F0502020204030204"/>
            </a:endParaRPr>
          </a:p>
        </p:txBody>
      </p:sp>
      <p:sp>
        <p:nvSpPr>
          <p:cNvPr id="23" name="Title 2">
            <a:extLst>
              <a:ext uri="{FF2B5EF4-FFF2-40B4-BE49-F238E27FC236}">
                <a16:creationId xmlns:a16="http://schemas.microsoft.com/office/drawing/2014/main" id="{574A6AE5-E3A7-9265-5F6A-7E405E118214}"/>
              </a:ext>
            </a:extLst>
          </p:cNvPr>
          <p:cNvSpPr txBox="1">
            <a:spLocks noGrp="1"/>
          </p:cNvSpPr>
          <p:nvPr>
            <p:ph type="title" idx="4294967295"/>
          </p:nvPr>
        </p:nvSpPr>
        <p:spPr>
          <a:xfrm>
            <a:off x="424543" y="413695"/>
            <a:ext cx="10515600" cy="56598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j-ea"/>
                <a:cs typeface="Poppins SemiBold" panose="02000000000000000000" pitchFamily="2" charset="77"/>
              </a:rPr>
              <a:t>Summary findings from the TOC reporting (1)</a:t>
            </a:r>
          </a:p>
        </p:txBody>
      </p:sp>
      <p:pic>
        <p:nvPicPr>
          <p:cNvPr id="24" name="Graphic 23">
            <a:extLst>
              <a:ext uri="{FF2B5EF4-FFF2-40B4-BE49-F238E27FC236}">
                <a16:creationId xmlns:a16="http://schemas.microsoft.com/office/drawing/2014/main" id="{63978831-7B49-BADB-0B80-181FE78684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8" y="387929"/>
            <a:ext cx="926164" cy="282995"/>
          </a:xfrm>
          <a:prstGeom prst="rect">
            <a:avLst/>
          </a:prstGeom>
        </p:spPr>
      </p:pic>
      <p:sp>
        <p:nvSpPr>
          <p:cNvPr id="4" name="Round Diagonal Corner of Rectangle 37">
            <a:extLst>
              <a:ext uri="{FF2B5EF4-FFF2-40B4-BE49-F238E27FC236}">
                <a16:creationId xmlns:a16="http://schemas.microsoft.com/office/drawing/2014/main" id="{52CD8F4E-11D5-8DBE-E9A5-22D20B46E437}"/>
              </a:ext>
            </a:extLst>
          </p:cNvPr>
          <p:cNvSpPr/>
          <p:nvPr/>
        </p:nvSpPr>
        <p:spPr>
          <a:xfrm>
            <a:off x="381004" y="892629"/>
            <a:ext cx="11461537" cy="58674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609570">
              <a:spcAft>
                <a:spcPts val="800"/>
              </a:spcAft>
              <a:buClr>
                <a:srgbClr val="004069"/>
              </a:buClr>
            </a:pPr>
            <a:r>
              <a:rPr lang="en-GB" sz="1200" dirty="0">
                <a:solidFill>
                  <a:srgbClr val="000000"/>
                </a:solidFill>
                <a:latin typeface="Poppins Light" panose="00000400000000000000" pitchFamily="2" charset="0"/>
                <a:cs typeface="Poppins Light" panose="00000400000000000000" pitchFamily="2" charset="0"/>
              </a:rPr>
              <a:t>The Theory of Change (TOC), developed during evaluation scoping, sets out the shared understanding of how the System Partner investment portfolio is expected to achieve Sport England’s desired outcomes for the SPA sector. During the 42-month reporting period, Sport England continued the approach introduced at 36-months that embedded the System Partner Collective Evaluation and Learning TOC into reporting. Evidence from System Partner submissions over this period has been analysed against the TOC, and this report presents high‑level progress and illustrative examples for each of its key outcomes. The analysis indicated the following:</a:t>
            </a:r>
          </a:p>
          <a:p>
            <a:pPr defTabSz="609570">
              <a:spcAft>
                <a:spcPts val="800"/>
              </a:spcAft>
              <a:buClr>
                <a:srgbClr val="004069"/>
              </a:buClr>
            </a:pPr>
            <a:r>
              <a:rPr lang="en-GB" sz="1200" b="1" dirty="0">
                <a:solidFill>
                  <a:srgbClr val="000000"/>
                </a:solidFill>
                <a:latin typeface="Poppins Light" panose="00000400000000000000" pitchFamily="2" charset="0"/>
                <a:cs typeface="Poppins Light" panose="00000400000000000000" pitchFamily="2" charset="0"/>
              </a:rPr>
              <a:t>Developing as a System Partner:</a:t>
            </a:r>
          </a:p>
          <a:p>
            <a:pPr marL="285744" indent="-285744" defTabSz="609570">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There is strong and wide‑ranging progress in developing the culture and capability required for a S</a:t>
            </a:r>
            <a:r>
              <a:rPr lang="en-GB" sz="1200" dirty="0" err="1">
                <a:solidFill>
                  <a:srgbClr val="000000"/>
                </a:solidFill>
                <a:latin typeface="Poppins Light" panose="00000400000000000000" pitchFamily="2" charset="0"/>
                <a:cs typeface="Poppins Light" panose="00000400000000000000" pitchFamily="2" charset="0"/>
              </a:rPr>
              <a:t>ystem</a:t>
            </a:r>
            <a:r>
              <a:rPr lang="en-GB" sz="1200" dirty="0">
                <a:solidFill>
                  <a:srgbClr val="000000"/>
                </a:solidFill>
                <a:latin typeface="Poppins Light" panose="00000400000000000000" pitchFamily="2" charset="0"/>
                <a:cs typeface="Poppins Light" panose="00000400000000000000" pitchFamily="2" charset="0"/>
              </a:rPr>
              <a:t> P</a:t>
            </a:r>
            <a:r>
              <a:rPr lang="en-GB" sz="1200" dirty="0" err="1">
                <a:solidFill>
                  <a:srgbClr val="000000"/>
                </a:solidFill>
                <a:latin typeface="Poppins Light" panose="00000400000000000000" pitchFamily="2" charset="0"/>
                <a:cs typeface="Poppins Light" panose="00000400000000000000" pitchFamily="2" charset="0"/>
              </a:rPr>
              <a:t>artner</a:t>
            </a:r>
            <a:r>
              <a:rPr lang="en-GB" sz="1200" dirty="0">
                <a:solidFill>
                  <a:srgbClr val="000000"/>
                </a:solidFill>
                <a:latin typeface="Poppins Light" panose="00000400000000000000" pitchFamily="2" charset="0"/>
                <a:cs typeface="Poppins Light" panose="00000400000000000000" pitchFamily="2" charset="0"/>
              </a:rPr>
              <a:t> role. Many organisations report embedding learning cultures, more systematic monitoring, evaluation and learning approaches, and growing, though uneven, adoption of systems thinking.</a:t>
            </a:r>
          </a:p>
          <a:p>
            <a:pPr marL="285744" indent="-285744" defTabSz="609570">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Workforce and governance changes are prominent, including new or reconfigured leadership and insight roles, revised structures, and strengthened boards and sub‑committees to support system leadership. Digital and data tools are increasingly used, but the extent to which they systematically inform strategic decisions varies.</a:t>
            </a:r>
          </a:p>
          <a:p>
            <a:pPr defTabSz="609570">
              <a:spcAft>
                <a:spcPts val="800"/>
              </a:spcAft>
              <a:buClr>
                <a:srgbClr val="004069"/>
              </a:buClr>
            </a:pPr>
            <a:r>
              <a:rPr lang="en-GB" sz="1200" b="1" dirty="0">
                <a:solidFill>
                  <a:srgbClr val="000000"/>
                </a:solidFill>
                <a:latin typeface="Poppins Light" panose="00000400000000000000" pitchFamily="2" charset="0"/>
                <a:cs typeface="Poppins Light" panose="00000400000000000000" pitchFamily="2" charset="0"/>
              </a:rPr>
              <a:t>Organisational strategies and policies:</a:t>
            </a:r>
          </a:p>
          <a:p>
            <a:pPr marL="285744" indent="-285744" defTabSz="609570">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Most partners have refreshed or developed strategies, business plans and people plans that are more clearly aligned to UTM and focused on tackling inequalities, with a discernible shift from direct delivery towards system convening and place‑based working.</a:t>
            </a:r>
          </a:p>
          <a:p>
            <a:pPr marL="285744" indent="-285744" defTabSz="609570">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Governance and core policies (e.g. safeguarding, EDI, managing complaints, environmental sustainability, HR and wellbeing) have been strengthened across the portfolio. However, evidence on consistent implementation and day‑to‑day embedding of these policies remains limited and uneven.</a:t>
            </a:r>
          </a:p>
          <a:p>
            <a:pPr defTabSz="609555">
              <a:spcAft>
                <a:spcPts val="800"/>
              </a:spcAft>
              <a:buClr>
                <a:srgbClr val="004069"/>
              </a:buClr>
            </a:pPr>
            <a:r>
              <a:rPr lang="en-GB" sz="1200" b="1" dirty="0">
                <a:solidFill>
                  <a:srgbClr val="000000"/>
                </a:solidFill>
                <a:latin typeface="Poppins Light" panose="00000400000000000000" pitchFamily="2" charset="0"/>
                <a:cs typeface="Poppins Light" panose="00000400000000000000" pitchFamily="2" charset="0"/>
              </a:rPr>
              <a:t>Collaborative working:</a:t>
            </a:r>
          </a:p>
          <a:p>
            <a:pPr marL="285744" indent="-285744" defTabSz="609555">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Collaborative working is increasingly described as a deliberate way of operating, supported by stakeholder mapping, partnership frameworks and place‑based models. There is extensive evidence of deeper, trust‑based relationships across health, education, local government, VCSE and sport bodies.</a:t>
            </a:r>
          </a:p>
          <a:p>
            <a:pPr marL="285744" indent="-285744" defTabSz="609555">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Emerging practice around power‑sharing and community or youth leadership is visible, though not yet widespread. System Partners are gaining greater access to decision‑making arenas (e.g. ICSs, Health and Wellbeing Boards, Combined Authorities).</a:t>
            </a:r>
          </a:p>
          <a:p>
            <a:pPr defTabSz="609570">
              <a:spcAft>
                <a:spcPts val="800"/>
              </a:spcAft>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marL="228589" indent="-228589" defTabSz="609570">
              <a:spcAft>
                <a:spcPts val="800"/>
              </a:spcAft>
              <a:buClr>
                <a:srgbClr val="004069"/>
              </a:buClr>
              <a:buFont typeface="Arial" panose="020B0604020202020204" pitchFamily="34" charset="0"/>
              <a:buChar char="•"/>
            </a:pPr>
            <a:endParaRPr lang="en-GB" sz="1200" dirty="0">
              <a:solidFill>
                <a:srgbClr val="000000"/>
              </a:solidFill>
              <a:latin typeface="Poppins Light" panose="00000400000000000000" pitchFamily="2" charset="0"/>
              <a:cs typeface="Poppins Light" panose="00000400000000000000" pitchFamily="2" charset="0"/>
            </a:endParaRPr>
          </a:p>
          <a:p>
            <a:pPr marL="228589" indent="-228589" defTabSz="609570">
              <a:spcAft>
                <a:spcPts val="800"/>
              </a:spcAft>
              <a:buClr>
                <a:srgbClr val="004069"/>
              </a:buClr>
              <a:buFont typeface="Arial" panose="020B0604020202020204" pitchFamily="34" charset="0"/>
              <a:buChar char="•"/>
            </a:pPr>
            <a:endParaRPr lang="en-GB" sz="1200" dirty="0">
              <a:solidFill>
                <a:srgbClr val="000000"/>
              </a:solidFill>
              <a:latin typeface="Poppins Light" panose="00000400000000000000" pitchFamily="2" charset="0"/>
              <a:cs typeface="Poppins Light" panose="00000400000000000000" pitchFamily="2" charset="0"/>
            </a:endParaRPr>
          </a:p>
          <a:p>
            <a:pPr marL="228589" indent="-228589" defTabSz="609555">
              <a:spcAft>
                <a:spcPts val="800"/>
              </a:spcAft>
              <a:buFont typeface="Arial" panose="020B0604020202020204" pitchFamily="34" charset="0"/>
              <a:buChar char="•"/>
            </a:pPr>
            <a:endParaRPr lang="en-GB" sz="1200" b="1" dirty="0">
              <a:solidFill>
                <a:srgbClr val="000000"/>
              </a:solidFill>
              <a:highlight>
                <a:srgbClr val="FFFF00"/>
              </a:highlight>
              <a:latin typeface="Poppins Light" panose="00000400000000000000" pitchFamily="2" charset="0"/>
              <a:cs typeface="Poppins Light" panose="00000400000000000000" pitchFamily="2" charset="0"/>
            </a:endParaRPr>
          </a:p>
          <a:p>
            <a:pPr defTabSz="609570">
              <a:spcAft>
                <a:spcPts val="800"/>
              </a:spcAft>
              <a:buClr>
                <a:srgbClr val="004069"/>
              </a:buClr>
            </a:pPr>
            <a:endParaRPr lang="en-GB" sz="1200" b="1" dirty="0">
              <a:solidFill>
                <a:srgbClr val="000000"/>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39041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EF8A-11B0-FCFB-17C9-A55818F422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AF713EC-C019-33B1-AAF2-77DB6A38415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55"/>
            <a:endParaRPr lang="en-GB" sz="2400" dirty="0">
              <a:solidFill>
                <a:srgbClr val="FFFFFF"/>
              </a:solidFill>
              <a:latin typeface="Calibri" panose="020F0502020204030204"/>
            </a:endParaRPr>
          </a:p>
        </p:txBody>
      </p:sp>
      <p:sp>
        <p:nvSpPr>
          <p:cNvPr id="23" name="Title 2">
            <a:extLst>
              <a:ext uri="{FF2B5EF4-FFF2-40B4-BE49-F238E27FC236}">
                <a16:creationId xmlns:a16="http://schemas.microsoft.com/office/drawing/2014/main" id="{CAD2C32F-D7D7-C80C-6F56-A8564049439D}"/>
              </a:ext>
            </a:extLst>
          </p:cNvPr>
          <p:cNvSpPr txBox="1">
            <a:spLocks noGrp="1"/>
          </p:cNvSpPr>
          <p:nvPr>
            <p:ph type="title" idx="4294967295"/>
          </p:nvPr>
        </p:nvSpPr>
        <p:spPr>
          <a:xfrm>
            <a:off x="424543" y="413697"/>
            <a:ext cx="10515600" cy="56598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j-ea"/>
                <a:cs typeface="Poppins SemiBold" panose="02000000000000000000" pitchFamily="2" charset="77"/>
              </a:rPr>
              <a:t>Summary findings from the TOC reporting (2)</a:t>
            </a:r>
          </a:p>
        </p:txBody>
      </p:sp>
      <p:pic>
        <p:nvPicPr>
          <p:cNvPr id="24" name="Graphic 23">
            <a:extLst>
              <a:ext uri="{FF2B5EF4-FFF2-40B4-BE49-F238E27FC236}">
                <a16:creationId xmlns:a16="http://schemas.microsoft.com/office/drawing/2014/main" id="{AE0002E3-3E7F-008C-FB08-B64ADFD39A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9" y="387929"/>
            <a:ext cx="926164" cy="282995"/>
          </a:xfrm>
          <a:prstGeom prst="rect">
            <a:avLst/>
          </a:prstGeom>
        </p:spPr>
      </p:pic>
      <p:sp>
        <p:nvSpPr>
          <p:cNvPr id="4" name="Round Diagonal Corner of Rectangle 37">
            <a:extLst>
              <a:ext uri="{FF2B5EF4-FFF2-40B4-BE49-F238E27FC236}">
                <a16:creationId xmlns:a16="http://schemas.microsoft.com/office/drawing/2014/main" id="{3A84C4D1-EC5D-4665-1A19-917C4409D7DE}"/>
              </a:ext>
            </a:extLst>
          </p:cNvPr>
          <p:cNvSpPr/>
          <p:nvPr/>
        </p:nvSpPr>
        <p:spPr>
          <a:xfrm>
            <a:off x="381005" y="986519"/>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609555">
              <a:spcAft>
                <a:spcPts val="800"/>
              </a:spcAft>
              <a:buClr>
                <a:srgbClr val="004069"/>
              </a:buClr>
            </a:pPr>
            <a:r>
              <a:rPr lang="en-GB" sz="1200" b="1" dirty="0">
                <a:solidFill>
                  <a:srgbClr val="000000"/>
                </a:solidFill>
                <a:latin typeface="Poppins Light" panose="00000400000000000000" pitchFamily="2" charset="0"/>
                <a:cs typeface="Poppins Light" panose="00000400000000000000" pitchFamily="2" charset="0"/>
              </a:rPr>
              <a:t>Engaging with communities:</a:t>
            </a:r>
          </a:p>
          <a:p>
            <a:pPr marL="285744" indent="-285744" defTabSz="609555">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Many organisations have progressed from one‑off consultation to more sustained, relationship‑based engagement, with wider use of community insight, lived experience, peer research and structured youth and community voice to shape provision.</a:t>
            </a:r>
          </a:p>
          <a:p>
            <a:pPr marL="285744" indent="-285744" defTabSz="609555">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There is emerging but variable evidence that engagement is increasingly targeted at communities facing the greatest inequalities, and that co‑design and locally led models are helping to tailor offers. However, monitoring and evaluation capacity and consistent outcome data remain constraints.</a:t>
            </a:r>
          </a:p>
          <a:p>
            <a:pPr defTabSz="609555">
              <a:spcAft>
                <a:spcPts val="800"/>
              </a:spcAft>
              <a:buClr>
                <a:srgbClr val="004069"/>
              </a:buClr>
            </a:pPr>
            <a:r>
              <a:rPr lang="en-GB" sz="1200" b="1" dirty="0">
                <a:solidFill>
                  <a:srgbClr val="000000"/>
                </a:solidFill>
                <a:latin typeface="Poppins Light" panose="00000400000000000000" pitchFamily="2" charset="0"/>
                <a:cs typeface="Poppins Light" panose="00000400000000000000" pitchFamily="2" charset="0"/>
              </a:rPr>
              <a:t>Delivering change for communities:</a:t>
            </a:r>
          </a:p>
          <a:p>
            <a:pPr marL="171446" indent="-171446" defTabSz="609555">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Evidence indicates that conditions for people and communities to be active are improving, through more accessible and tailored opportunities, safer and more inclusive cultures, and adapted physical and social environments (e.g. community hubs, parks, school and faith‑based settings).</a:t>
            </a:r>
          </a:p>
          <a:p>
            <a:pPr marL="171446" indent="-171446" defTabSz="609555">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System Partners are moving from discrete projects towards more embedded system change, including integration of physical activity into health, social care, education and planning processes, and greater emphasis on workforce, leadership and digital infrastructure. Across a range of partner‑level monitoring and evaluation data, there are reported positive shifts in participation, experiences and, in some cases, inactivity among those reached. </a:t>
            </a:r>
          </a:p>
          <a:p>
            <a:pPr defTabSz="609555">
              <a:spcAft>
                <a:spcPts val="800"/>
              </a:spcAft>
              <a:buClr>
                <a:srgbClr val="004069"/>
              </a:buClr>
            </a:pPr>
            <a:r>
              <a:rPr lang="en-GB" sz="1200" b="1" dirty="0">
                <a:solidFill>
                  <a:srgbClr val="000000"/>
                </a:solidFill>
                <a:latin typeface="Poppins Light" panose="00000400000000000000" pitchFamily="2" charset="0"/>
                <a:cs typeface="Poppins Light" panose="00000400000000000000" pitchFamily="2" charset="0"/>
              </a:rPr>
              <a:t>Contributing to Uniting the Movement:</a:t>
            </a:r>
          </a:p>
          <a:p>
            <a:pPr marL="171446" indent="-171446" defTabSz="609555">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Collectively, the data indicate that System Partners are closely aligned with the strategic aims of UTM, with widespread targeting of groups experiencing the greatest inequalities and contributions across all four UTM outcomes (increased activity, reduced inactivity, reduced inequalities, and improved experiences and safeguarding for children and young people).</a:t>
            </a:r>
          </a:p>
          <a:p>
            <a:pPr marL="171446" indent="-171446" defTabSz="609555">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There is emerging evidence of system‑level shifts, including strengthened governance and welfare standards, routine use of insight to target resources, and locally led, co‑designed approaches that are helping to make activities better suited to local needs and, in some cases, to sustain provision over time. However, the evidence is largely self‑reported and based on diverse indicators, timeframes and geographies. As a result, the findings provide indicative examples of contribution rather than a comprehensive or comparable assessment of population‑level or long‑term impact.</a:t>
            </a:r>
          </a:p>
          <a:p>
            <a:pPr defTabSz="609555">
              <a:spcAft>
                <a:spcPts val="800"/>
              </a:spcAft>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a:p>
            <a:pPr marL="228584" indent="-228584" defTabSz="609555">
              <a:spcAft>
                <a:spcPts val="800"/>
              </a:spcAft>
              <a:buClr>
                <a:srgbClr val="004069"/>
              </a:buClr>
              <a:buFont typeface="Arial" panose="020B0604020202020204" pitchFamily="34" charset="0"/>
              <a:buChar char="•"/>
            </a:pPr>
            <a:endParaRPr lang="en-GB" sz="1200" dirty="0">
              <a:solidFill>
                <a:srgbClr val="000000"/>
              </a:solidFill>
              <a:latin typeface="Poppins Light" panose="00000400000000000000" pitchFamily="2" charset="0"/>
              <a:cs typeface="Poppins Light" panose="00000400000000000000" pitchFamily="2" charset="0"/>
            </a:endParaRPr>
          </a:p>
          <a:p>
            <a:pPr marL="228584" indent="-228584" defTabSz="609539">
              <a:spcAft>
                <a:spcPts val="800"/>
              </a:spcAft>
              <a:buFont typeface="Arial" panose="020B0604020202020204" pitchFamily="34" charset="0"/>
              <a:buChar char="•"/>
            </a:pPr>
            <a:endParaRPr lang="en-GB" sz="1200" b="1" dirty="0">
              <a:solidFill>
                <a:srgbClr val="000000"/>
              </a:solidFill>
              <a:highlight>
                <a:srgbClr val="FFFF00"/>
              </a:highlight>
              <a:latin typeface="Poppins Light" panose="00000400000000000000" pitchFamily="2" charset="0"/>
              <a:cs typeface="Poppins Light" panose="00000400000000000000" pitchFamily="2" charset="0"/>
            </a:endParaRPr>
          </a:p>
          <a:p>
            <a:pPr defTabSz="609555">
              <a:spcAft>
                <a:spcPts val="800"/>
              </a:spcAft>
              <a:buClr>
                <a:srgbClr val="004069"/>
              </a:buClr>
            </a:pPr>
            <a:endParaRPr lang="en-GB" sz="1200" b="1" dirty="0">
              <a:solidFill>
                <a:srgbClr val="000000"/>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80257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EB950-5D45-1928-2436-48B05EF96026}"/>
            </a:ext>
          </a:extLst>
        </p:cNvPr>
        <p:cNvGrpSpPr/>
        <p:nvPr/>
      </p:nvGrpSpPr>
      <p:grpSpPr>
        <a:xfrm>
          <a:off x="0" y="0"/>
          <a:ext cx="0" cy="0"/>
          <a:chOff x="0" y="0"/>
          <a:chExt cx="0" cy="0"/>
        </a:xfrm>
      </p:grpSpPr>
      <p:pic>
        <p:nvPicPr>
          <p:cNvPr id="36" name="Picture 35">
            <a:extLst>
              <a:ext uri="{FF2B5EF4-FFF2-40B4-BE49-F238E27FC236}">
                <a16:creationId xmlns:a16="http://schemas.microsoft.com/office/drawing/2014/main" id="{1D4EE6D9-49D9-6206-2CCC-DDFC3696C4F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2787"/>
          <a:stretch/>
        </p:blipFill>
        <p:spPr>
          <a:xfrm>
            <a:off x="1" y="0"/>
            <a:ext cx="12220860" cy="2363608"/>
          </a:xfrm>
          <a:prstGeom prst="rect">
            <a:avLst/>
          </a:prstGeom>
        </p:spPr>
      </p:pic>
      <p:sp>
        <p:nvSpPr>
          <p:cNvPr id="9" name="Title 8">
            <a:extLst>
              <a:ext uri="{FF2B5EF4-FFF2-40B4-BE49-F238E27FC236}">
                <a16:creationId xmlns:a16="http://schemas.microsoft.com/office/drawing/2014/main" id="{C31C566D-0CB4-39C4-E175-C4EBAEBC5EFA}"/>
              </a:ext>
            </a:extLst>
          </p:cNvPr>
          <p:cNvSpPr txBox="1">
            <a:spLocks noGrp="1"/>
          </p:cNvSpPr>
          <p:nvPr>
            <p:ph type="title" idx="4294967295"/>
          </p:nvPr>
        </p:nvSpPr>
        <p:spPr>
          <a:xfrm>
            <a:off x="572945" y="234983"/>
            <a:ext cx="898669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Poppins SemiBold" panose="02000000000000000000" pitchFamily="2" charset="77"/>
                <a:ea typeface="+mn-ea"/>
                <a:cs typeface="Poppins SemiBold" panose="02000000000000000000" pitchFamily="2" charset="77"/>
              </a:rPr>
              <a:t>Overall pattern of change in System Partners’ progress</a:t>
            </a:r>
          </a:p>
        </p:txBody>
      </p:sp>
      <p:pic>
        <p:nvPicPr>
          <p:cNvPr id="31" name="Graphic 30">
            <a:extLst>
              <a:ext uri="{FF2B5EF4-FFF2-40B4-BE49-F238E27FC236}">
                <a16:creationId xmlns:a16="http://schemas.microsoft.com/office/drawing/2014/main" id="{0B7BC5BF-586C-BF8F-CCB5-25176D09451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59917" y="387928"/>
            <a:ext cx="926164" cy="282995"/>
          </a:xfrm>
          <a:prstGeom prst="rect">
            <a:avLst/>
          </a:prstGeom>
        </p:spPr>
      </p:pic>
      <p:sp>
        <p:nvSpPr>
          <p:cNvPr id="2" name="TextBox 1">
            <a:extLst>
              <a:ext uri="{FF2B5EF4-FFF2-40B4-BE49-F238E27FC236}">
                <a16:creationId xmlns:a16="http://schemas.microsoft.com/office/drawing/2014/main" id="{39ED1EE5-95C6-9D4D-25BD-09D171BE5C4F}"/>
              </a:ext>
            </a:extLst>
          </p:cNvPr>
          <p:cNvSpPr txBox="1"/>
          <p:nvPr/>
        </p:nvSpPr>
        <p:spPr>
          <a:xfrm>
            <a:off x="360217" y="1513741"/>
            <a:ext cx="11831783" cy="276999"/>
          </a:xfrm>
          <a:prstGeom prst="rect">
            <a:avLst/>
          </a:prstGeom>
          <a:noFill/>
        </p:spPr>
        <p:txBody>
          <a:bodyPr wrap="square" rtlCol="0">
            <a:spAutoFit/>
          </a:bodyPr>
          <a:lstStyle/>
          <a:p>
            <a:pPr defTabSz="609555">
              <a:spcAft>
                <a:spcPts val="800"/>
              </a:spcAft>
              <a:buClr>
                <a:srgbClr val="004069"/>
              </a:buClr>
            </a:pPr>
            <a:r>
              <a:rPr lang="en-GB" sz="1200" dirty="0">
                <a:solidFill>
                  <a:srgbClr val="000000"/>
                </a:solidFill>
                <a:latin typeface="Poppins Light" panose="00000400000000000000" pitchFamily="2" charset="0"/>
                <a:cs typeface="Poppins Light" panose="00000400000000000000" pitchFamily="2" charset="0"/>
              </a:rPr>
              <a:t>The progress of the System Partner portfolio was assessed from the 12-month reporting period up until the 42-month report. The findings show: </a:t>
            </a:r>
          </a:p>
        </p:txBody>
      </p:sp>
      <p:graphicFrame>
        <p:nvGraphicFramePr>
          <p:cNvPr id="3" name="Table 2">
            <a:extLst>
              <a:ext uri="{FF2B5EF4-FFF2-40B4-BE49-F238E27FC236}">
                <a16:creationId xmlns:a16="http://schemas.microsoft.com/office/drawing/2014/main" id="{BE6E7D7F-9A16-2A33-A3BF-964CC50E1A09}"/>
              </a:ext>
            </a:extLst>
          </p:cNvPr>
          <p:cNvGraphicFramePr>
            <a:graphicFrameLocks noGrp="1"/>
          </p:cNvGraphicFramePr>
          <p:nvPr>
            <p:extLst>
              <p:ext uri="{D42A27DB-BD31-4B8C-83A1-F6EECF244321}">
                <p14:modId xmlns:p14="http://schemas.microsoft.com/office/powerpoint/2010/main" val="3203499600"/>
              </p:ext>
            </p:extLst>
          </p:nvPr>
        </p:nvGraphicFramePr>
        <p:xfrm>
          <a:off x="272023" y="1790740"/>
          <a:ext cx="11676815" cy="4953000"/>
        </p:xfrm>
        <a:graphic>
          <a:graphicData uri="http://schemas.openxmlformats.org/drawingml/2006/table">
            <a:tbl>
              <a:tblPr firstRow="1" firstCol="1" bandRow="1">
                <a:tableStyleId>{5C22544A-7EE6-4342-B048-85BDC9FD1C3A}</a:tableStyleId>
              </a:tblPr>
              <a:tblGrid>
                <a:gridCol w="2957015">
                  <a:extLst>
                    <a:ext uri="{9D8B030D-6E8A-4147-A177-3AD203B41FA5}">
                      <a16:colId xmlns:a16="http://schemas.microsoft.com/office/drawing/2014/main" val="1412978694"/>
                    </a:ext>
                  </a:extLst>
                </a:gridCol>
                <a:gridCol w="8719800">
                  <a:extLst>
                    <a:ext uri="{9D8B030D-6E8A-4147-A177-3AD203B41FA5}">
                      <a16:colId xmlns:a16="http://schemas.microsoft.com/office/drawing/2014/main" val="962095687"/>
                    </a:ext>
                  </a:extLst>
                </a:gridCol>
              </a:tblGrid>
              <a:tr h="22576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Poppins Light" panose="00000400000000000000" pitchFamily="2" charset="0"/>
                          <a:cs typeface="Poppins Light" panose="00000400000000000000" pitchFamily="2" charset="0"/>
                        </a:rPr>
                        <a:t>Themes</a:t>
                      </a:r>
                      <a:endParaRPr lang="en-GB" sz="1400" b="1" dirty="0">
                        <a:solidFill>
                          <a:schemeClr val="bg1"/>
                        </a:solidFill>
                        <a:latin typeface="Poppins Light" panose="00000400000000000000" pitchFamily="2" charset="0"/>
                        <a:cs typeface="Poppins Light" panose="00000400000000000000" pitchFamily="2" charset="0"/>
                      </a:endParaRPr>
                    </a:p>
                  </a:txBody>
                  <a:tcPr anchor="ctr">
                    <a:solidFill>
                      <a:srgbClr val="004069"/>
                    </a:solidFill>
                  </a:tcPr>
                </a:tc>
                <a:tc>
                  <a:txBody>
                    <a:bodyPr/>
                    <a:lstStyle/>
                    <a:p>
                      <a:pPr marL="228594" indent="-228594" defTabSz="609555">
                        <a:spcBef>
                          <a:spcPts val="300"/>
                        </a:spcBef>
                        <a:spcAft>
                          <a:spcPts val="300"/>
                        </a:spcAft>
                        <a:buClr>
                          <a:srgbClr val="004069"/>
                        </a:buClr>
                        <a:buFont typeface="Arial" panose="020B0604020202020204" pitchFamily="34" charset="0"/>
                        <a:buChar char="•"/>
                      </a:pPr>
                      <a:r>
                        <a:rPr lang="en-GB" sz="1200" dirty="0">
                          <a:solidFill>
                            <a:schemeClr val="bg1"/>
                          </a:solidFill>
                          <a:latin typeface="Poppins Light" panose="00000400000000000000" pitchFamily="2" charset="0"/>
                          <a:cs typeface="Poppins Light" panose="00000400000000000000" pitchFamily="2" charset="0"/>
                        </a:rPr>
                        <a:t>Evidence</a:t>
                      </a:r>
                    </a:p>
                  </a:txBody>
                  <a:tcPr anchor="ctr"/>
                </a:tc>
                <a:extLst>
                  <a:ext uri="{0D108BD9-81ED-4DB2-BD59-A6C34878D82A}">
                    <a16:rowId xmlns:a16="http://schemas.microsoft.com/office/drawing/2014/main" val="3715546646"/>
                  </a:ext>
                </a:extLst>
              </a:tr>
              <a:tr h="893046">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Poppins Light" panose="00000400000000000000" pitchFamily="2" charset="0"/>
                          <a:cs typeface="Poppins Light" panose="00000400000000000000" pitchFamily="2" charset="0"/>
                        </a:rPr>
                        <a:t>From activity delivery to more systemic ways of working</a:t>
                      </a:r>
                    </a:p>
                  </a:txBody>
                  <a:tcPr anchor="ctr">
                    <a:solidFill>
                      <a:srgbClr val="004069"/>
                    </a:solidFill>
                  </a:tcPr>
                </a:tc>
                <a:tc>
                  <a:txBody>
                    <a:bodyPr/>
                    <a:lstStyle/>
                    <a:p>
                      <a:pPr marL="228594" indent="-228594" defTabSz="609555">
                        <a:spcBef>
                          <a:spcPts val="300"/>
                        </a:spcBef>
                        <a:spcAft>
                          <a:spcPts val="3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Earlier evidence focused on programmes and early partnership activity; over time, reporting shows a stronger emphasis on changing organisational culture, ways of working and relationships as a route to impact.</a:t>
                      </a:r>
                    </a:p>
                    <a:p>
                      <a:pPr marL="228594" indent="-228594" defTabSz="609555">
                        <a:spcBef>
                          <a:spcPts val="300"/>
                        </a:spcBef>
                        <a:spcAft>
                          <a:spcPts val="3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Many partners now describe deliberate roles as convenors, connectors and facilitators within local systems, rather than primarily as direct deliverers.</a:t>
                      </a:r>
                    </a:p>
                  </a:txBody>
                  <a:tcPr anchor="ctr"/>
                </a:tc>
                <a:extLst>
                  <a:ext uri="{0D108BD9-81ED-4DB2-BD59-A6C34878D82A}">
                    <a16:rowId xmlns:a16="http://schemas.microsoft.com/office/drawing/2014/main" val="4014754564"/>
                  </a:ext>
                </a:extLst>
              </a:tr>
              <a:tr h="893046">
                <a:tc>
                  <a:txBody>
                    <a:bodyPr/>
                    <a:lstStyle/>
                    <a:p>
                      <a:pPr algn="ctr"/>
                      <a:r>
                        <a:rPr lang="en-GB" sz="1600" b="1" dirty="0">
                          <a:solidFill>
                            <a:schemeClr val="bg1"/>
                          </a:solidFill>
                          <a:latin typeface="Poppins Light" panose="00000400000000000000" pitchFamily="2" charset="0"/>
                          <a:cs typeface="Poppins Light" panose="00000400000000000000" pitchFamily="2" charset="0"/>
                        </a:rPr>
                        <a:t>Strengthening organisational capability and infrastructure</a:t>
                      </a:r>
                      <a:endParaRPr lang="en-GB" sz="1600" dirty="0">
                        <a:solidFill>
                          <a:schemeClr val="bg1"/>
                        </a:solidFill>
                      </a:endParaRPr>
                    </a:p>
                  </a:txBody>
                  <a:tcPr anchor="ctr">
                    <a:solidFill>
                      <a:srgbClr val="004069"/>
                    </a:solidFill>
                  </a:tcPr>
                </a:tc>
                <a:tc>
                  <a:txBody>
                    <a:bodyPr/>
                    <a:lstStyle/>
                    <a:p>
                      <a:pPr marL="228584" indent="-228584" defTabSz="609555">
                        <a:spcBef>
                          <a:spcPts val="300"/>
                        </a:spcBef>
                        <a:spcAft>
                          <a:spcPts val="3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There is sustained progress in governance, safeguarding, EDI, people plans and workforce development, alongside increased use of insight, digital tools and structured MEL.</a:t>
                      </a:r>
                    </a:p>
                    <a:p>
                      <a:pPr marL="228584" indent="-228584" defTabSz="609555">
                        <a:spcBef>
                          <a:spcPts val="300"/>
                        </a:spcBef>
                        <a:spcAft>
                          <a:spcPts val="3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Learning cultures and systems‑thinking language are increasingly evident, with more examples of reflective practice and decision‑making informed by evidence.</a:t>
                      </a:r>
                    </a:p>
                  </a:txBody>
                  <a:tcPr anchor="ctr"/>
                </a:tc>
                <a:extLst>
                  <a:ext uri="{0D108BD9-81ED-4DB2-BD59-A6C34878D82A}">
                    <a16:rowId xmlns:a16="http://schemas.microsoft.com/office/drawing/2014/main" val="3104743615"/>
                  </a:ext>
                </a:extLst>
              </a:tr>
              <a:tr h="893046">
                <a:tc>
                  <a:txBody>
                    <a:bodyPr/>
                    <a:lstStyle/>
                    <a:p>
                      <a:pPr algn="ctr"/>
                      <a:r>
                        <a:rPr lang="en-GB" sz="1600" b="1" dirty="0">
                          <a:solidFill>
                            <a:schemeClr val="bg1"/>
                          </a:solidFill>
                          <a:latin typeface="Poppins Light" panose="00000400000000000000" pitchFamily="2" charset="0"/>
                          <a:cs typeface="Poppins Light" panose="00000400000000000000" pitchFamily="2" charset="0"/>
                        </a:rPr>
                        <a:t>Maturing collaboration and place-based working</a:t>
                      </a:r>
                      <a:endParaRPr lang="en-GB" sz="1600" dirty="0">
                        <a:solidFill>
                          <a:schemeClr val="bg1"/>
                        </a:solidFill>
                      </a:endParaRPr>
                    </a:p>
                  </a:txBody>
                  <a:tcPr anchor="ctr">
                    <a:solidFill>
                      <a:srgbClr val="004069"/>
                    </a:solidFill>
                  </a:tcPr>
                </a:tc>
                <a:tc>
                  <a:txBody>
                    <a:bodyPr/>
                    <a:lstStyle/>
                    <a:p>
                      <a:pPr marL="228584" indent="-228584" defTabSz="609555">
                        <a:spcBef>
                          <a:spcPts val="300"/>
                        </a:spcBef>
                        <a:spcAft>
                          <a:spcPts val="3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Collaboration has shifted from ad‑hoc or bilateral arrangements towards more structured, multi‑stakeholder partnerships, often anchored in specific places.</a:t>
                      </a:r>
                    </a:p>
                    <a:p>
                      <a:pPr marL="228584" indent="-228584" defTabSz="609555">
                        <a:spcBef>
                          <a:spcPts val="300"/>
                        </a:spcBef>
                        <a:spcAft>
                          <a:spcPts val="3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Partners more frequently describe shared governance, joint planning and a stronger role in decision-making across </a:t>
                      </a:r>
                      <a:r>
                        <a:rPr lang="en-GB" sz="1200" dirty="0" err="1">
                          <a:solidFill>
                            <a:srgbClr val="000000"/>
                          </a:solidFill>
                          <a:latin typeface="Poppins Light" panose="00000400000000000000" pitchFamily="2" charset="0"/>
                          <a:cs typeface="Poppins Light" panose="00000400000000000000" pitchFamily="2" charset="0"/>
                        </a:rPr>
                        <a:t>across</a:t>
                      </a:r>
                      <a:r>
                        <a:rPr lang="en-GB" sz="1200" dirty="0">
                          <a:solidFill>
                            <a:srgbClr val="000000"/>
                          </a:solidFill>
                          <a:latin typeface="Poppins Light" panose="00000400000000000000" pitchFamily="2" charset="0"/>
                          <a:cs typeface="Poppins Light" panose="00000400000000000000" pitchFamily="2" charset="0"/>
                        </a:rPr>
                        <a:t> health, education, local government and VCSE sectors.</a:t>
                      </a:r>
                    </a:p>
                  </a:txBody>
                  <a:tcPr anchor="ctr"/>
                </a:tc>
                <a:extLst>
                  <a:ext uri="{0D108BD9-81ED-4DB2-BD59-A6C34878D82A}">
                    <a16:rowId xmlns:a16="http://schemas.microsoft.com/office/drawing/2014/main" val="923579364"/>
                  </a:ext>
                </a:extLst>
              </a:tr>
              <a:tr h="893046">
                <a:tc>
                  <a:txBody>
                    <a:bodyPr/>
                    <a:lstStyle/>
                    <a:p>
                      <a:pPr algn="ctr"/>
                      <a:r>
                        <a:rPr lang="en-GB" sz="1600" b="1" dirty="0">
                          <a:solidFill>
                            <a:schemeClr val="bg1"/>
                          </a:solidFill>
                          <a:latin typeface="Poppins Light" panose="00000400000000000000" pitchFamily="2" charset="0"/>
                          <a:cs typeface="Poppins Light" panose="00000400000000000000" pitchFamily="2" charset="0"/>
                        </a:rPr>
                        <a:t>Deepening community engagement and ownership</a:t>
                      </a:r>
                      <a:endParaRPr lang="en-GB" sz="1600" dirty="0">
                        <a:solidFill>
                          <a:schemeClr val="bg1"/>
                        </a:solidFill>
                      </a:endParaRPr>
                    </a:p>
                  </a:txBody>
                  <a:tcPr anchor="ctr">
                    <a:solidFill>
                      <a:srgbClr val="004069"/>
                    </a:solidFill>
                  </a:tcPr>
                </a:tc>
                <a:tc>
                  <a:txBody>
                    <a:bodyPr/>
                    <a:lstStyle/>
                    <a:p>
                      <a:pPr marL="228584" indent="-228584" defTabSz="609539">
                        <a:spcBef>
                          <a:spcPts val="300"/>
                        </a:spcBef>
                        <a:spcAft>
                          <a:spcPts val="300"/>
                        </a:spcAft>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Engagement has generally moved from one‑off consultation to more sustained relationships, including community insight, lived experience approaches, youth and community voice structures, and co‑design.</a:t>
                      </a:r>
                    </a:p>
                    <a:p>
                      <a:pPr marL="228584" indent="-228584" defTabSz="609539">
                        <a:spcBef>
                          <a:spcPts val="300"/>
                        </a:spcBef>
                        <a:spcAft>
                          <a:spcPts val="300"/>
                        </a:spcAft>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There is growing evidence of communities and local organisations leading or sustaining activity, particularly in areas and groups experiencing the greatest inequalities.</a:t>
                      </a:r>
                    </a:p>
                  </a:txBody>
                  <a:tcPr anchor="ctr"/>
                </a:tc>
                <a:extLst>
                  <a:ext uri="{0D108BD9-81ED-4DB2-BD59-A6C34878D82A}">
                    <a16:rowId xmlns:a16="http://schemas.microsoft.com/office/drawing/2014/main" val="405745911"/>
                  </a:ext>
                </a:extLst>
              </a:tr>
              <a:tr h="1066402">
                <a:tc>
                  <a:txBody>
                    <a:bodyPr/>
                    <a:lstStyle/>
                    <a:p>
                      <a:pPr algn="ctr"/>
                      <a:r>
                        <a:rPr lang="en-GB" sz="1600" b="1" dirty="0">
                          <a:solidFill>
                            <a:schemeClr val="bg1"/>
                          </a:solidFill>
                          <a:latin typeface="Poppins Light" panose="00000400000000000000" pitchFamily="2" charset="0"/>
                          <a:cs typeface="Poppins Light" panose="00000400000000000000" pitchFamily="2" charset="0"/>
                        </a:rPr>
                        <a:t>Increasing focus on outcomes and inequalities</a:t>
                      </a:r>
                      <a:endParaRPr lang="en-GB" sz="1600" dirty="0">
                        <a:solidFill>
                          <a:schemeClr val="bg1"/>
                        </a:solidFill>
                      </a:endParaRPr>
                    </a:p>
                  </a:txBody>
                  <a:tcPr anchor="ctr">
                    <a:solidFill>
                      <a:srgbClr val="004069"/>
                    </a:solidFill>
                  </a:tcPr>
                </a:tc>
                <a:tc>
                  <a:txBody>
                    <a:bodyPr/>
                    <a:lstStyle/>
                    <a:p>
                      <a:pPr marL="228594" indent="-228594" defTabSz="609539">
                        <a:spcBef>
                          <a:spcPts val="300"/>
                        </a:spcBef>
                        <a:spcAft>
                          <a:spcPts val="300"/>
                        </a:spcAft>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Over time, partners provide richer evidence on participation, inactivity, experiences and equity, with clearer targeting of under‑represented groups and stronger narrative links between their work and changes in conditions for people to be active.</a:t>
                      </a:r>
                    </a:p>
                    <a:p>
                      <a:pPr marL="228594" indent="-228594" defTabSz="609539">
                        <a:spcBef>
                          <a:spcPts val="300"/>
                        </a:spcBef>
                        <a:spcAft>
                          <a:spcPts val="300"/>
                        </a:spcAft>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While measures are not standardised, more partners now report outcome data (including some social value and wellbeing measures) rather than only describing activity delivered.</a:t>
                      </a:r>
                    </a:p>
                  </a:txBody>
                  <a:tcPr anchor="ctr"/>
                </a:tc>
                <a:extLst>
                  <a:ext uri="{0D108BD9-81ED-4DB2-BD59-A6C34878D82A}">
                    <a16:rowId xmlns:a16="http://schemas.microsoft.com/office/drawing/2014/main" val="2015790546"/>
                  </a:ext>
                </a:extLst>
              </a:tr>
            </a:tbl>
          </a:graphicData>
        </a:graphic>
      </p:graphicFrame>
    </p:spTree>
    <p:extLst>
      <p:ext uri="{BB962C8B-B14F-4D97-AF65-F5344CB8AC3E}">
        <p14:creationId xmlns:p14="http://schemas.microsoft.com/office/powerpoint/2010/main" val="405481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78E21CED-4D52-1347-805C-2318D054132E}"/>
              </a:ext>
            </a:extLst>
          </p:cNvPr>
          <p:cNvSpPr txBox="1">
            <a:spLocks noGrp="1"/>
          </p:cNvSpPr>
          <p:nvPr>
            <p:ph type="title" idx="4294967295"/>
          </p:nvPr>
        </p:nvSpPr>
        <p:spPr>
          <a:xfrm>
            <a:off x="695171" y="487475"/>
            <a:ext cx="10515600" cy="56598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Poppins SemiBold" panose="02000000000000000000" pitchFamily="2" charset="77"/>
                <a:ea typeface="+mj-ea"/>
                <a:cs typeface="Poppins SemiBold" panose="02000000000000000000" pitchFamily="2" charset="77"/>
              </a:rPr>
              <a:t>Where progress has been consistent, or uneven</a:t>
            </a:r>
          </a:p>
        </p:txBody>
      </p:sp>
      <p:sp>
        <p:nvSpPr>
          <p:cNvPr id="38" name="Round Diagonal Corner of Rectangle 37">
            <a:extLst>
              <a:ext uri="{FF2B5EF4-FFF2-40B4-BE49-F238E27FC236}">
                <a16:creationId xmlns:a16="http://schemas.microsoft.com/office/drawing/2014/main" id="{3412547A-C071-CA42-9FEB-F83BFCA44555}"/>
              </a:ext>
            </a:extLst>
          </p:cNvPr>
          <p:cNvSpPr/>
          <p:nvPr/>
        </p:nvSpPr>
        <p:spPr>
          <a:xfrm>
            <a:off x="501444" y="1169093"/>
            <a:ext cx="5478732" cy="458878"/>
          </a:xfrm>
          <a:prstGeom prst="round2DiagRect">
            <a:avLst>
              <a:gd name="adj1" fmla="val 0"/>
              <a:gd name="adj2" fmla="val 1839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ctr" anchorCtr="0">
            <a:noAutofit/>
          </a:bodyPr>
          <a:lstStyle/>
          <a:p>
            <a:pPr lvl="0" algn="ctr"/>
            <a:r>
              <a:rPr lang="en-GB" sz="1400" b="1" dirty="0">
                <a:solidFill>
                  <a:schemeClr val="tx1">
                    <a:lumMod val="95000"/>
                    <a:lumOff val="5000"/>
                  </a:schemeClr>
                </a:solidFill>
                <a:latin typeface="Poppins Light" pitchFamily="2" charset="77"/>
                <a:cs typeface="Poppins Light" pitchFamily="2" charset="77"/>
              </a:rPr>
              <a:t>Consistent progress</a:t>
            </a:r>
          </a:p>
        </p:txBody>
      </p:sp>
      <p:sp>
        <p:nvSpPr>
          <p:cNvPr id="14" name="TextBox 13">
            <a:extLst>
              <a:ext uri="{FF2B5EF4-FFF2-40B4-BE49-F238E27FC236}">
                <a16:creationId xmlns:a16="http://schemas.microsoft.com/office/drawing/2014/main" id="{25E27B1D-AD93-664E-911B-D88695488F8E}"/>
              </a:ext>
            </a:extLst>
          </p:cNvPr>
          <p:cNvSpPr txBox="1"/>
          <p:nvPr/>
        </p:nvSpPr>
        <p:spPr>
          <a:xfrm>
            <a:off x="501444" y="1644964"/>
            <a:ext cx="5467584" cy="1863587"/>
          </a:xfrm>
          <a:prstGeom prst="rect">
            <a:avLst/>
          </a:prstGeom>
          <a:solidFill>
            <a:srgbClr val="CDEFE7"/>
          </a:solidFill>
          <a:ln>
            <a:noFill/>
          </a:ln>
        </p:spPr>
        <p:txBody>
          <a:bodyPr wrap="square" rtlCol="0">
            <a:spAutoFit/>
          </a:bodyPr>
          <a:lstStyle/>
          <a:p>
            <a:pPr>
              <a:lnSpc>
                <a:spcPct val="110000"/>
              </a:lnSpc>
              <a:spcBef>
                <a:spcPts val="300"/>
              </a:spcBef>
              <a:spcAft>
                <a:spcPts val="300"/>
              </a:spcAft>
            </a:pPr>
            <a:r>
              <a:rPr lang="en-GB" sz="1200" b="1" dirty="0">
                <a:solidFill>
                  <a:schemeClr val="accent5">
                    <a:lumMod val="75000"/>
                  </a:schemeClr>
                </a:solidFill>
                <a:latin typeface="Poppins Light" pitchFamily="2" charset="77"/>
                <a:cs typeface="Poppins Light" pitchFamily="2" charset="77"/>
              </a:rPr>
              <a:t>Consistent strategic intent but variable depth of change:</a:t>
            </a:r>
          </a:p>
          <a:p>
            <a:pPr marL="171450" indent="-171450">
              <a:lnSpc>
                <a:spcPct val="110000"/>
              </a:lnSpc>
              <a:spcBef>
                <a:spcPts val="300"/>
              </a:spcBef>
              <a:spcAft>
                <a:spcPts val="300"/>
              </a:spcAft>
              <a:buFont typeface="Arial" panose="020B0604020202020204" pitchFamily="34" charset="0"/>
              <a:buChar char="•"/>
            </a:pPr>
            <a:r>
              <a:rPr lang="en-GB" sz="1200" dirty="0">
                <a:solidFill>
                  <a:schemeClr val="accent5">
                    <a:lumMod val="75000"/>
                  </a:schemeClr>
                </a:solidFill>
                <a:latin typeface="Poppins Light" pitchFamily="2" charset="77"/>
                <a:cs typeface="Poppins Light" pitchFamily="2" charset="77"/>
              </a:rPr>
              <a:t>Partners maintain a strong stated commitment to tackling inequalities and improving experiences, and continue to align their work with the overarching strategic outcomes.</a:t>
            </a:r>
          </a:p>
          <a:p>
            <a:pPr marL="171450" indent="-171450">
              <a:lnSpc>
                <a:spcPct val="110000"/>
              </a:lnSpc>
              <a:spcBef>
                <a:spcPts val="300"/>
              </a:spcBef>
              <a:spcAft>
                <a:spcPts val="300"/>
              </a:spcAft>
              <a:buFont typeface="Arial" panose="020B0604020202020204" pitchFamily="34" charset="0"/>
              <a:buChar char="•"/>
            </a:pPr>
            <a:r>
              <a:rPr lang="en-GB" sz="1200" dirty="0">
                <a:solidFill>
                  <a:schemeClr val="accent5">
                    <a:lumMod val="75000"/>
                  </a:schemeClr>
                </a:solidFill>
                <a:latin typeface="Poppins Light" pitchFamily="2" charset="77"/>
                <a:cs typeface="Poppins Light" pitchFamily="2" charset="77"/>
              </a:rPr>
              <a:t>However, the depth and maturity of change vary between organisations: some provide detailed evidence of embedded practice and systems influence, while others remain more focused on describing structures, policies or isolated initiatives.</a:t>
            </a:r>
          </a:p>
        </p:txBody>
      </p:sp>
      <p:sp>
        <p:nvSpPr>
          <p:cNvPr id="15" name="TextBox 14">
            <a:extLst>
              <a:ext uri="{FF2B5EF4-FFF2-40B4-BE49-F238E27FC236}">
                <a16:creationId xmlns:a16="http://schemas.microsoft.com/office/drawing/2014/main" id="{6932A209-BD07-E24E-B7D7-9EDD60061B88}"/>
              </a:ext>
            </a:extLst>
          </p:cNvPr>
          <p:cNvSpPr txBox="1"/>
          <p:nvPr/>
        </p:nvSpPr>
        <p:spPr>
          <a:xfrm>
            <a:off x="501444" y="3547983"/>
            <a:ext cx="5467584" cy="1660455"/>
          </a:xfrm>
          <a:prstGeom prst="rect">
            <a:avLst/>
          </a:prstGeom>
          <a:solidFill>
            <a:srgbClr val="CDEFE7"/>
          </a:solidFill>
          <a:ln>
            <a:noFill/>
          </a:ln>
        </p:spPr>
        <p:txBody>
          <a:bodyPr wrap="square" rtlCol="0">
            <a:spAutoFit/>
          </a:bodyPr>
          <a:lstStyle/>
          <a:p>
            <a:pPr>
              <a:lnSpc>
                <a:spcPct val="110000"/>
              </a:lnSpc>
              <a:spcBef>
                <a:spcPts val="300"/>
              </a:spcBef>
              <a:spcAft>
                <a:spcPts val="300"/>
              </a:spcAft>
            </a:pPr>
            <a:r>
              <a:rPr lang="en-GB" sz="1200" b="1" dirty="0">
                <a:solidFill>
                  <a:schemeClr val="accent5">
                    <a:lumMod val="75000"/>
                  </a:schemeClr>
                </a:solidFill>
                <a:latin typeface="Poppins Light" pitchFamily="2" charset="77"/>
                <a:cs typeface="Poppins Light" pitchFamily="2" charset="77"/>
              </a:rPr>
              <a:t>Stronger evidence for organisational change than system change:</a:t>
            </a:r>
          </a:p>
          <a:p>
            <a:pPr marL="171450" indent="-171450">
              <a:lnSpc>
                <a:spcPct val="110000"/>
              </a:lnSpc>
              <a:spcBef>
                <a:spcPts val="300"/>
              </a:spcBef>
              <a:spcAft>
                <a:spcPts val="300"/>
              </a:spcAft>
              <a:buFont typeface="Arial" panose="020B0604020202020204" pitchFamily="34" charset="0"/>
              <a:buChar char="•"/>
            </a:pPr>
            <a:r>
              <a:rPr lang="en-GB" sz="1200" dirty="0">
                <a:solidFill>
                  <a:schemeClr val="accent5">
                    <a:lumMod val="75000"/>
                  </a:schemeClr>
                </a:solidFill>
                <a:latin typeface="Poppins Light" pitchFamily="2" charset="77"/>
                <a:cs typeface="Poppins Light" pitchFamily="2" charset="77"/>
              </a:rPr>
              <a:t>The most consistent and well‑evidenced progress is within organisations themselves (culture, structures, workforce, governance and MEL).</a:t>
            </a:r>
          </a:p>
          <a:p>
            <a:pPr marL="171450" indent="-171450">
              <a:lnSpc>
                <a:spcPct val="110000"/>
              </a:lnSpc>
              <a:spcBef>
                <a:spcPts val="300"/>
              </a:spcBef>
              <a:spcAft>
                <a:spcPts val="300"/>
              </a:spcAft>
              <a:buFont typeface="Arial" panose="020B0604020202020204" pitchFamily="34" charset="0"/>
              <a:buChar char="•"/>
            </a:pPr>
            <a:r>
              <a:rPr lang="en-GB" sz="1200" dirty="0">
                <a:solidFill>
                  <a:schemeClr val="accent5">
                    <a:lumMod val="75000"/>
                  </a:schemeClr>
                </a:solidFill>
                <a:latin typeface="Poppins Light" pitchFamily="2" charset="77"/>
                <a:cs typeface="Poppins Light" pitchFamily="2" charset="77"/>
              </a:rPr>
              <a:t>Evidence on sustained changes in local systems, long‑term community outcomes and population‑level impacts remains more fragmented and often short‑term or self‑reported.</a:t>
            </a:r>
          </a:p>
        </p:txBody>
      </p:sp>
      <p:sp>
        <p:nvSpPr>
          <p:cNvPr id="39" name="Round Diagonal Corner of Rectangle 38">
            <a:extLst>
              <a:ext uri="{FF2B5EF4-FFF2-40B4-BE49-F238E27FC236}">
                <a16:creationId xmlns:a16="http://schemas.microsoft.com/office/drawing/2014/main" id="{B76E390A-EFF6-BB40-AD47-A2A83189A663}"/>
              </a:ext>
            </a:extLst>
          </p:cNvPr>
          <p:cNvSpPr/>
          <p:nvPr/>
        </p:nvSpPr>
        <p:spPr>
          <a:xfrm>
            <a:off x="6251832" y="1169092"/>
            <a:ext cx="5478732" cy="458878"/>
          </a:xfrm>
          <a:prstGeom prst="round2DiagRect">
            <a:avLst>
              <a:gd name="adj1" fmla="val 0"/>
              <a:gd name="adj2" fmla="val 18395"/>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ctr" anchorCtr="0">
            <a:noAutofit/>
          </a:bodyPr>
          <a:lstStyle/>
          <a:p>
            <a:pPr algn="ctr"/>
            <a:r>
              <a:rPr lang="en-GB" sz="1400" b="1" dirty="0">
                <a:solidFill>
                  <a:schemeClr val="tx1"/>
                </a:solidFill>
                <a:latin typeface="Poppins Light" pitchFamily="2" charset="77"/>
                <a:cs typeface="Poppins Light" pitchFamily="2" charset="77"/>
              </a:rPr>
              <a:t>Uneven progress</a:t>
            </a:r>
          </a:p>
        </p:txBody>
      </p:sp>
      <p:sp>
        <p:nvSpPr>
          <p:cNvPr id="3" name="TextBox 2">
            <a:extLst>
              <a:ext uri="{FF2B5EF4-FFF2-40B4-BE49-F238E27FC236}">
                <a16:creationId xmlns:a16="http://schemas.microsoft.com/office/drawing/2014/main" id="{692D2A41-DD1B-AF70-3920-7512C628931D}"/>
              </a:ext>
            </a:extLst>
          </p:cNvPr>
          <p:cNvSpPr txBox="1"/>
          <p:nvPr/>
        </p:nvSpPr>
        <p:spPr>
          <a:xfrm>
            <a:off x="6262213" y="1644964"/>
            <a:ext cx="5467583" cy="1863587"/>
          </a:xfrm>
          <a:prstGeom prst="rect">
            <a:avLst/>
          </a:prstGeom>
          <a:solidFill>
            <a:schemeClr val="accent6">
              <a:lumMod val="20000"/>
              <a:lumOff val="80000"/>
            </a:schemeClr>
          </a:solidFill>
          <a:ln>
            <a:noFill/>
          </a:ln>
        </p:spPr>
        <p:txBody>
          <a:bodyPr wrap="square" rtlCol="0" anchor="ctr" anchorCtr="0">
            <a:spAutoFit/>
          </a:bodyPr>
          <a:lstStyle/>
          <a:p>
            <a:pPr defTabSz="609555">
              <a:lnSpc>
                <a:spcPct val="110000"/>
              </a:lnSpc>
              <a:spcBef>
                <a:spcPts val="300"/>
              </a:spcBef>
              <a:spcAft>
                <a:spcPts val="300"/>
              </a:spcAft>
              <a:buClr>
                <a:srgbClr val="004069"/>
              </a:buClr>
            </a:pPr>
            <a:r>
              <a:rPr lang="en-GB" sz="1200" b="1" dirty="0">
                <a:solidFill>
                  <a:schemeClr val="accent6">
                    <a:lumMod val="50000"/>
                  </a:schemeClr>
                </a:solidFill>
                <a:latin typeface="Poppins Light" panose="00000400000000000000" pitchFamily="2" charset="0"/>
                <a:cs typeface="Poppins Light" panose="00000400000000000000" pitchFamily="2" charset="0"/>
              </a:rPr>
              <a:t>Uneven progress on equity, power‑sharing and lived experience:</a:t>
            </a:r>
          </a:p>
          <a:p>
            <a:pPr marL="171450" indent="-171450" defTabSz="609555">
              <a:lnSpc>
                <a:spcPct val="110000"/>
              </a:lnSpc>
              <a:spcBef>
                <a:spcPts val="300"/>
              </a:spcBef>
              <a:spcAft>
                <a:spcPts val="300"/>
              </a:spcAft>
              <a:buClr>
                <a:schemeClr val="accent2">
                  <a:lumMod val="50000"/>
                </a:schemeClr>
              </a:buClr>
              <a:buFont typeface="Arial" panose="020B0604020202020204" pitchFamily="34" charset="0"/>
              <a:buChar char="•"/>
            </a:pPr>
            <a:r>
              <a:rPr lang="en-GB" sz="1200" dirty="0">
                <a:solidFill>
                  <a:schemeClr val="accent6">
                    <a:lumMod val="50000"/>
                  </a:schemeClr>
                </a:solidFill>
                <a:latin typeface="Poppins Light" panose="00000400000000000000" pitchFamily="2" charset="0"/>
                <a:cs typeface="Poppins Light" panose="00000400000000000000" pitchFamily="2" charset="0"/>
              </a:rPr>
              <a:t>References to working with communities facing the greatest inequalities increase over time, and there are more examples of co‑design, ambassadors and peer roles.</a:t>
            </a:r>
          </a:p>
          <a:p>
            <a:pPr marL="171450" indent="-171450" defTabSz="609555">
              <a:lnSpc>
                <a:spcPct val="110000"/>
              </a:lnSpc>
              <a:spcBef>
                <a:spcPts val="300"/>
              </a:spcBef>
              <a:spcAft>
                <a:spcPts val="300"/>
              </a:spcAft>
              <a:buClr>
                <a:schemeClr val="accent2">
                  <a:lumMod val="50000"/>
                </a:schemeClr>
              </a:buClr>
              <a:buFont typeface="Arial" panose="020B0604020202020204" pitchFamily="34" charset="0"/>
              <a:buChar char="•"/>
            </a:pPr>
            <a:r>
              <a:rPr lang="en-GB" sz="1200" dirty="0">
                <a:solidFill>
                  <a:schemeClr val="accent6">
                    <a:lumMod val="50000"/>
                  </a:schemeClr>
                </a:solidFill>
                <a:latin typeface="Poppins Light" panose="00000400000000000000" pitchFamily="2" charset="0"/>
                <a:cs typeface="Poppins Light" panose="00000400000000000000" pitchFamily="2" charset="0"/>
              </a:rPr>
              <a:t>Nonetheless, practice around sharing power and leadership with communities is not yet widespread, and evidence on how these approaches affect participation patterns and experiences for different groups remains patchy and uneven across places.</a:t>
            </a:r>
          </a:p>
        </p:txBody>
      </p:sp>
      <p:sp>
        <p:nvSpPr>
          <p:cNvPr id="22" name="TextBox 21">
            <a:extLst>
              <a:ext uri="{FF2B5EF4-FFF2-40B4-BE49-F238E27FC236}">
                <a16:creationId xmlns:a16="http://schemas.microsoft.com/office/drawing/2014/main" id="{5CC456E9-BE34-0645-AA26-D0FCF50FBAEA}"/>
              </a:ext>
            </a:extLst>
          </p:cNvPr>
          <p:cNvSpPr txBox="1"/>
          <p:nvPr/>
        </p:nvSpPr>
        <p:spPr>
          <a:xfrm>
            <a:off x="6272536" y="3547983"/>
            <a:ext cx="5467584" cy="1457322"/>
          </a:xfrm>
          <a:prstGeom prst="rect">
            <a:avLst/>
          </a:prstGeom>
          <a:solidFill>
            <a:schemeClr val="accent6">
              <a:lumMod val="20000"/>
              <a:lumOff val="80000"/>
            </a:schemeClr>
          </a:solidFill>
          <a:ln>
            <a:noFill/>
          </a:ln>
        </p:spPr>
        <p:txBody>
          <a:bodyPr wrap="square" rtlCol="0" anchor="ctr" anchorCtr="0">
            <a:spAutoFit/>
          </a:bodyPr>
          <a:lstStyle/>
          <a:p>
            <a:pPr defTabSz="609555">
              <a:lnSpc>
                <a:spcPct val="110000"/>
              </a:lnSpc>
              <a:spcBef>
                <a:spcPts val="300"/>
              </a:spcBef>
              <a:spcAft>
                <a:spcPts val="300"/>
              </a:spcAft>
              <a:buClr>
                <a:srgbClr val="004069"/>
              </a:buClr>
            </a:pPr>
            <a:r>
              <a:rPr lang="en-GB" sz="1200" b="1" dirty="0">
                <a:solidFill>
                  <a:schemeClr val="accent6">
                    <a:lumMod val="50000"/>
                  </a:schemeClr>
                </a:solidFill>
                <a:latin typeface="Poppins Light" panose="00000400000000000000" pitchFamily="2" charset="0"/>
                <a:cs typeface="Poppins Light" panose="00000400000000000000" pitchFamily="2" charset="0"/>
              </a:rPr>
              <a:t>Persistent data and measurement limitations:</a:t>
            </a:r>
          </a:p>
          <a:p>
            <a:pPr marL="228584" indent="-228584" defTabSz="609539">
              <a:lnSpc>
                <a:spcPct val="110000"/>
              </a:lnSpc>
              <a:spcBef>
                <a:spcPts val="300"/>
              </a:spcBef>
              <a:spcAft>
                <a:spcPts val="300"/>
              </a:spcAft>
              <a:buFont typeface="Arial" panose="020B0604020202020204" pitchFamily="34" charset="0"/>
              <a:buChar char="•"/>
            </a:pPr>
            <a:r>
              <a:rPr lang="en-GB" sz="1200" dirty="0">
                <a:solidFill>
                  <a:schemeClr val="accent6">
                    <a:lumMod val="50000"/>
                  </a:schemeClr>
                </a:solidFill>
                <a:latin typeface="Poppins Light" panose="00000400000000000000" pitchFamily="2" charset="0"/>
                <a:cs typeface="Poppins Light" panose="00000400000000000000" pitchFamily="2" charset="0"/>
              </a:rPr>
              <a:t>Across the period, partners use diverse indicators, baselines and timeframes, limiting comparability and making it difficult to aggregate or attribute change beyond illustrative examples.</a:t>
            </a:r>
          </a:p>
          <a:p>
            <a:pPr marL="228584" indent="-228584" defTabSz="609539">
              <a:lnSpc>
                <a:spcPct val="110000"/>
              </a:lnSpc>
              <a:spcBef>
                <a:spcPts val="300"/>
              </a:spcBef>
              <a:spcAft>
                <a:spcPts val="300"/>
              </a:spcAft>
              <a:buFont typeface="Arial" panose="020B0604020202020204" pitchFamily="34" charset="0"/>
              <a:buChar char="•"/>
            </a:pPr>
            <a:r>
              <a:rPr lang="en-GB" sz="1200" dirty="0">
                <a:solidFill>
                  <a:schemeClr val="accent6">
                    <a:lumMod val="50000"/>
                  </a:schemeClr>
                </a:solidFill>
                <a:latin typeface="Poppins Light" panose="00000400000000000000" pitchFamily="2" charset="0"/>
                <a:cs typeface="Poppins Light" panose="00000400000000000000" pitchFamily="2" charset="0"/>
              </a:rPr>
              <a:t>Monitoring and evaluation capacity is still uneven across the portfolio.</a:t>
            </a:r>
          </a:p>
        </p:txBody>
      </p:sp>
      <p:pic>
        <p:nvPicPr>
          <p:cNvPr id="24" name="Graphic 23">
            <a:extLst>
              <a:ext uri="{FF2B5EF4-FFF2-40B4-BE49-F238E27FC236}">
                <a16:creationId xmlns:a16="http://schemas.microsoft.com/office/drawing/2014/main" id="{1FD72D3F-BEF3-1540-B1A2-5B29A5E8C2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7" name="Arrow: Right 20">
            <a:extLst>
              <a:ext uri="{FF2B5EF4-FFF2-40B4-BE49-F238E27FC236}">
                <a16:creationId xmlns:a16="http://schemas.microsoft.com/office/drawing/2014/main" id="{27E5378A-666F-C6C8-FFC9-68732349FF0F}"/>
              </a:ext>
            </a:extLst>
          </p:cNvPr>
          <p:cNvSpPr/>
          <p:nvPr/>
        </p:nvSpPr>
        <p:spPr>
          <a:xfrm>
            <a:off x="501444" y="5298781"/>
            <a:ext cx="11228352" cy="404660"/>
          </a:xfrm>
          <a:prstGeom prst="rightArrow">
            <a:avLst>
              <a:gd name="adj1" fmla="val 100000"/>
              <a:gd name="adj2" fmla="val 43404"/>
            </a:avLst>
          </a:prstGeom>
          <a:solidFill>
            <a:srgbClr val="004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Poppins Light" pitchFamily="2" charset="77"/>
                <a:cs typeface="Poppins Light" pitchFamily="2" charset="77"/>
              </a:rPr>
              <a:t>Overall trajectory of progress:</a:t>
            </a:r>
          </a:p>
        </p:txBody>
      </p:sp>
      <p:sp>
        <p:nvSpPr>
          <p:cNvPr id="4" name="Rectangle 3">
            <a:extLst>
              <a:ext uri="{FF2B5EF4-FFF2-40B4-BE49-F238E27FC236}">
                <a16:creationId xmlns:a16="http://schemas.microsoft.com/office/drawing/2014/main" id="{CA675219-8D3D-8983-EADE-A5CCC7EB2ACD}"/>
              </a:ext>
            </a:extLst>
          </p:cNvPr>
          <p:cNvSpPr/>
          <p:nvPr/>
        </p:nvSpPr>
        <p:spPr>
          <a:xfrm>
            <a:off x="506432" y="5730494"/>
            <a:ext cx="11079016" cy="953770"/>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594" indent="-228594" defTabSz="609539">
              <a:lnSpc>
                <a:spcPct val="110000"/>
              </a:lnSpc>
              <a:spcBef>
                <a:spcPts val="300"/>
              </a:spcBef>
              <a:spcAft>
                <a:spcPts val="300"/>
              </a:spcAft>
              <a:buFont typeface="Arial" panose="020B0604020202020204" pitchFamily="34" charset="0"/>
              <a:buChar char="•"/>
            </a:pPr>
            <a:r>
              <a:rPr lang="en-GB" sz="1200" dirty="0">
                <a:solidFill>
                  <a:schemeClr val="accent1"/>
                </a:solidFill>
                <a:latin typeface="Poppins Light" panose="00000400000000000000" pitchFamily="2" charset="0"/>
                <a:cs typeface="Poppins Light" panose="00000400000000000000" pitchFamily="2" charset="0"/>
              </a:rPr>
              <a:t>Taking the evidence together, System Partners have moved along a broadly consistent trajectory from describing activities and early collaborations towards demonstrating more systemic, insight‑led and equity‑focused practice.</a:t>
            </a:r>
          </a:p>
          <a:p>
            <a:pPr marL="228594" indent="-228594" defTabSz="609539">
              <a:lnSpc>
                <a:spcPct val="110000"/>
              </a:lnSpc>
              <a:spcBef>
                <a:spcPts val="300"/>
              </a:spcBef>
              <a:spcAft>
                <a:spcPts val="300"/>
              </a:spcAft>
              <a:buFont typeface="Arial" panose="020B0604020202020204" pitchFamily="34" charset="0"/>
              <a:buChar char="•"/>
            </a:pPr>
            <a:r>
              <a:rPr lang="en-GB" sz="1200" dirty="0">
                <a:solidFill>
                  <a:schemeClr val="accent1"/>
                </a:solidFill>
                <a:latin typeface="Poppins Light" panose="00000400000000000000" pitchFamily="2" charset="0"/>
                <a:cs typeface="Poppins Light" panose="00000400000000000000" pitchFamily="2" charset="0"/>
              </a:rPr>
              <a:t>At the same time, core challenges around evidencing later‑stage change (in systems, communities and inequalities) remain and need to be borne in mind when interpreting progress since the earliest reporting.</a:t>
            </a:r>
          </a:p>
        </p:txBody>
      </p:sp>
    </p:spTree>
    <p:extLst>
      <p:ext uri="{BB962C8B-B14F-4D97-AF65-F5344CB8AC3E}">
        <p14:creationId xmlns:p14="http://schemas.microsoft.com/office/powerpoint/2010/main" val="304080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3412"/>
          <a:stretch/>
        </p:blipFill>
        <p:spPr>
          <a:xfrm>
            <a:off x="729343" y="670923"/>
            <a:ext cx="4724717" cy="5385701"/>
          </a:xfrm>
          <a:prstGeom prst="rect">
            <a:avLst/>
          </a:prstGeom>
        </p:spPr>
      </p:pic>
      <p:grpSp>
        <p:nvGrpSpPr>
          <p:cNvPr id="2" name="Group 1">
            <a:extLst>
              <a:ext uri="{FF2B5EF4-FFF2-40B4-BE49-F238E27FC236}">
                <a16:creationId xmlns:a16="http://schemas.microsoft.com/office/drawing/2014/main" id="{7579917B-A51A-4F41-8F54-8516F53A0D97}"/>
              </a:ext>
              <a:ext uri="{C183D7F6-B498-43B3-948B-1728B52AA6E4}">
                <adec:decorative xmlns:adec="http://schemas.microsoft.com/office/drawing/2017/decorative" val="1"/>
              </a:ext>
            </a:extLst>
          </p:cNvPr>
          <p:cNvGrpSpPr/>
          <p:nvPr/>
        </p:nvGrpSpPr>
        <p:grpSpPr>
          <a:xfrm>
            <a:off x="-1" y="0"/>
            <a:ext cx="12198709" cy="68580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a:spLocks noGrp="1"/>
          </p:cNvSpPr>
          <p:nvPr>
            <p:ph type="title" idx="4294967295"/>
          </p:nvPr>
        </p:nvSpPr>
        <p:spPr>
          <a:xfrm>
            <a:off x="4738349" y="2576409"/>
            <a:ext cx="5536431" cy="2920232"/>
          </a:xfrm>
          <a:prstGeom prst="round2DiagRect">
            <a:avLst>
              <a:gd name="adj1" fmla="val 0"/>
              <a:gd name="adj2" fmla="val 18395"/>
            </a:avLst>
          </a:prstGeom>
          <a:solidFill>
            <a:schemeClr val="bg1"/>
          </a:solidFill>
          <a:ln w="12700" cap="flat" cmpd="sng" algn="ctr">
            <a:noFill/>
            <a:prstDash val="solid"/>
            <a:miter lim="800000"/>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192000" rIns="91440" bIns="45720" numCol="1" spcCol="0" rtlCol="0" fromWordArt="0" anchor="t"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267" b="1" i="0" u="none" strike="noStrike" kern="1200" cap="none" spc="0" normalizeH="0" baseline="0" noProof="0" dirty="0">
                <a:ln>
                  <a:noFill/>
                </a:ln>
                <a:solidFill>
                  <a:srgbClr val="E31B49"/>
                </a:solidFill>
                <a:effectLst/>
                <a:uLnTx/>
                <a:uFillTx/>
                <a:latin typeface="Poppins SemiBold" panose="02000000000000000000" pitchFamily="2" charset="77"/>
                <a:ea typeface="+mn-ea"/>
                <a:cs typeface="Poppins SemiBold" panose="02000000000000000000" pitchFamily="2" charset="77"/>
              </a:rPr>
              <a:t>Learning</a:t>
            </a:r>
            <a:endParaRPr kumimoji="0" lang="en-GB" sz="32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endParaRPr>
          </a:p>
        </p:txBody>
      </p:sp>
    </p:spTree>
    <p:extLst>
      <p:ext uri="{BB962C8B-B14F-4D97-AF65-F5344CB8AC3E}">
        <p14:creationId xmlns:p14="http://schemas.microsoft.com/office/powerpoint/2010/main" val="2984364524"/>
      </p:ext>
    </p:extLst>
  </p:cSld>
  <p:clrMapOvr>
    <a:masterClrMapping/>
  </p:clrMapOvr>
</p:sld>
</file>

<file path=ppt/theme/theme1.xml><?xml version="1.0" encoding="utf-8"?>
<a:theme xmlns:a="http://schemas.openxmlformats.org/drawingml/2006/main" name="1_Office Theme">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 PowerPoint template-FINAL" id="{BC53D1D6-F52D-4AA5-94B6-A0984C18C319}" vid="{AE804F46-3CB0-491F-A94C-E299CDCDA9EE}"/>
    </a:ext>
  </a:extLst>
</a:theme>
</file>

<file path=ppt/theme/theme3.xml><?xml version="1.0" encoding="utf-8"?>
<a:theme xmlns:a="http://schemas.openxmlformats.org/drawingml/2006/main" name="Custom Design">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 PowerPoint template-FINAL" id="{BC53D1D6-F52D-4AA5-94B6-A0984C18C319}" vid="{3D74EA43-E68D-4164-8B21-16C0B83A12A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dee865-13e4-48c0-95e8-7e90a76449fe" xsi:nil="true"/>
    <lcf76f155ced4ddcb4097134ff3c332f xmlns="998ebbf1-b7a3-42ff-832d-c2a28724348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CF97854799914597AF35253CD4BDF5" ma:contentTypeVersion="17" ma:contentTypeDescription="Create a new document." ma:contentTypeScope="" ma:versionID="7a9a2f355509ba2b658b5bfdce406de6">
  <xsd:schema xmlns:xsd="http://www.w3.org/2001/XMLSchema" xmlns:xs="http://www.w3.org/2001/XMLSchema" xmlns:p="http://schemas.microsoft.com/office/2006/metadata/properties" xmlns:ns2="998ebbf1-b7a3-42ff-832d-c2a28724348b" xmlns:ns3="599b4862-8788-40d2-919e-9f1e1ac1cb98" xmlns:ns4="24dee865-13e4-48c0-95e8-7e90a76449fe" targetNamespace="http://schemas.microsoft.com/office/2006/metadata/properties" ma:root="true" ma:fieldsID="df9c961297ac7496fa3d19fb79b96d9f" ns2:_="" ns3:_="" ns4:_="">
    <xsd:import namespace="998ebbf1-b7a3-42ff-832d-c2a28724348b"/>
    <xsd:import namespace="599b4862-8788-40d2-919e-9f1e1ac1cb98"/>
    <xsd:import namespace="24dee865-13e4-48c0-95e8-7e90a76449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ebbf1-b7a3-42ff-832d-c2a2872434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38f8a13-c745-4118-a70d-371aa1ddb4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9b4862-8788-40d2-919e-9f1e1ac1cb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dee865-13e4-48c0-95e8-7e90a76449f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e3ef581-905a-43de-990f-253e2d02eb5c}" ma:internalName="TaxCatchAll" ma:showField="CatchAllData" ma:web="599b4862-8788-40d2-919e-9f1e1ac1cb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149145-000E-444D-B58E-EF8CB005A5CF}">
  <ds:schemaRefs>
    <ds:schemaRef ds:uri="http://schemas.microsoft.com/sharepoint/v3/contenttype/forms"/>
  </ds:schemaRefs>
</ds:datastoreItem>
</file>

<file path=customXml/itemProps2.xml><?xml version="1.0" encoding="utf-8"?>
<ds:datastoreItem xmlns:ds="http://schemas.openxmlformats.org/officeDocument/2006/customXml" ds:itemID="{C430E6E5-1EFB-4DF9-9A16-464441E468C9}">
  <ds:schemaRefs>
    <ds:schemaRef ds:uri="http://purl.org/dc/dcmitype/"/>
    <ds:schemaRef ds:uri="599b4862-8788-40d2-919e-9f1e1ac1cb98"/>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24dee865-13e4-48c0-95e8-7e90a76449fe"/>
    <ds:schemaRef ds:uri="998ebbf1-b7a3-42ff-832d-c2a28724348b"/>
    <ds:schemaRef ds:uri="http://www.w3.org/XML/1998/namespace"/>
    <ds:schemaRef ds:uri="http://purl.org/dc/terms/"/>
  </ds:schemaRefs>
</ds:datastoreItem>
</file>

<file path=customXml/itemProps3.xml><?xml version="1.0" encoding="utf-8"?>
<ds:datastoreItem xmlns:ds="http://schemas.openxmlformats.org/officeDocument/2006/customXml" ds:itemID="{6250DBCE-93D7-4317-8A7A-535C1D34E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ebbf1-b7a3-42ff-832d-c2a28724348b"/>
    <ds:schemaRef ds:uri="599b4862-8788-40d2-919e-9f1e1ac1cb98"/>
    <ds:schemaRef ds:uri="24dee865-13e4-48c0-95e8-7e90a76449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846</TotalTime>
  <Words>8160</Words>
  <Application>Microsoft Office PowerPoint</Application>
  <PresentationFormat>Widescreen</PresentationFormat>
  <Paragraphs>453</Paragraphs>
  <Slides>33</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Aptos</vt:lpstr>
      <vt:lpstr>Arial</vt:lpstr>
      <vt:lpstr>Calibri</vt:lpstr>
      <vt:lpstr>Poppins</vt:lpstr>
      <vt:lpstr>Poppins Light</vt:lpstr>
      <vt:lpstr>Poppins SemiBold</vt:lpstr>
      <vt:lpstr>1_Office Theme</vt:lpstr>
      <vt:lpstr>2_Office Theme</vt:lpstr>
      <vt:lpstr>Custom Design</vt:lpstr>
      <vt:lpstr>System Partner Reporting – Analysis Summary Report Partner updates at 42-months</vt:lpstr>
      <vt:lpstr>Executive summary (1) </vt:lpstr>
      <vt:lpstr>Executive summary  (2)</vt:lpstr>
      <vt:lpstr>System Partner Theory of Change </vt:lpstr>
      <vt:lpstr>Summary findings from the TOC reporting (1)</vt:lpstr>
      <vt:lpstr>Summary findings from the TOC reporting (2)</vt:lpstr>
      <vt:lpstr>Overall pattern of change in System Partners’ progress</vt:lpstr>
      <vt:lpstr>Where progress has been consistent, or uneven</vt:lpstr>
      <vt:lpstr>Learning</vt:lpstr>
      <vt:lpstr>Summary of learning</vt:lpstr>
      <vt:lpstr>Challenges </vt:lpstr>
      <vt:lpstr>Summary of challenges</vt:lpstr>
      <vt:lpstr>Evolving challenges </vt:lpstr>
      <vt:lpstr>Progress against KPIs – overview and commentary </vt:lpstr>
      <vt:lpstr>System Partners: key Performance Indicators</vt:lpstr>
      <vt:lpstr>KPI Dashboard</vt:lpstr>
      <vt:lpstr>Variation in progress across TOC </vt:lpstr>
      <vt:lpstr>Variation in learning across TOC </vt:lpstr>
      <vt:lpstr>Themes from Summary Statements</vt:lpstr>
      <vt:lpstr>Summary Statement themes</vt:lpstr>
      <vt:lpstr>Developing organisations</vt:lpstr>
      <vt:lpstr>Goal analysis </vt:lpstr>
      <vt:lpstr>Progress against goals </vt:lpstr>
      <vt:lpstr>Thank you</vt:lpstr>
      <vt:lpstr>Where to go for more information</vt:lpstr>
      <vt:lpstr>Appendix </vt:lpstr>
      <vt:lpstr>Overview of methods (1)</vt:lpstr>
      <vt:lpstr>Overview of methods (2)</vt:lpstr>
      <vt:lpstr>Approach for use of AI in SP reporting analysis (1)</vt:lpstr>
      <vt:lpstr>Approach for use of AI in SP reporting analysis (2)</vt:lpstr>
      <vt:lpstr>The review frameworks – progress </vt:lpstr>
      <vt:lpstr>The review frameworks - Learning</vt:lpstr>
      <vt:lpstr>The review frameworks – quality of information on goal progress</vt:lpstr>
    </vt:vector>
  </TitlesOfParts>
  <Company>Ipsos MORI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Molly Dawson</dc:creator>
  <cp:lastModifiedBy>Jo Lea</cp:lastModifiedBy>
  <cp:revision>20</cp:revision>
  <dcterms:created xsi:type="dcterms:W3CDTF">2026-02-11T17:21:12Z</dcterms:created>
  <dcterms:modified xsi:type="dcterms:W3CDTF">2026-03-12T15:59:27Z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0x01010061CF97854799914597AF35253CD4BDF5</vt:lpwstr>
  </property>
  <property fmtid="{D5CDD505-2E9C-101B-9397-08002B2CF9AE}" pid="3" name="MediaServiceImageTags">
    <vt:lpwstr/>
  </property>
</Properties>
</file>